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7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y="13716000" cx="24384000"/>
  <p:notesSz cx="7045325" cy="9345600"/>
  <p:embeddedFontLst>
    <p:embeddedFont>
      <p:font typeface="Helvetica Neue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000000"/>
          </p15:clr>
        </p15:guide>
        <p15:guide id="2" pos="76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50" roundtripDataSignature="AMtx7mhHdMmjpPlgLvKbpmHz5rvfMhaH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font" Target="fonts/HelveticaNeue-regular.fntdata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6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6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6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6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6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6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Allan Cameron is an Ottawa based digital photographer. His practice is centered on Still Life photography. Allan also photographs small landscapes and occasionally people if they are doing something interesting.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 is a member of the RA Photo Club and a long-time, part-time student at the School of The Photographic Arts, Ottawa (SPAO).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Examples of his work can be found at: https://abc-photo-album.smugmug.com/Home</a:t>
            </a:r>
            <a:endParaRPr/>
          </a:p>
        </p:txBody>
      </p:sp>
      <p:sp>
        <p:nvSpPr>
          <p:cNvPr id="281" name="Google Shape;281;p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6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7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p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7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7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7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p4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7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7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p4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8" name="Google Shape;528;p7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5" name="Google Shape;535;p4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5" name="Google Shape;545;p7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3" name="Google Shape;553;p4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2" name="Google Shape;562;p4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5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5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3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6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6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49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9"/>
          <p:cNvSpPr txBox="1"/>
          <p:nvPr>
            <p:ph idx="2" type="body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49"/>
          <p:cNvSpPr txBox="1"/>
          <p:nvPr>
            <p:ph idx="12" type="sldNum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3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83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9" name="Google Shape;59;p83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83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8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4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4" name="Google Shape;64;p8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5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85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6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0" name="Google Shape;70;p86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1" name="Google Shape;71;p8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2" name="Google Shape;72;p8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7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5" name="Google Shape;75;p87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6" name="Google Shape;76;p8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8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88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88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8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1"/>
          <p:cNvSpPr txBox="1"/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1"/>
          <p:cNvSpPr txBox="1"/>
          <p:nvPr>
            <p:ph idx="1" type="subTitle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  <p:sp>
        <p:nvSpPr>
          <p:cNvPr id="91" name="Google Shape;91;p81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81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81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2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82"/>
          <p:cNvSpPr txBox="1"/>
          <p:nvPr>
            <p:ph idx="1" type="body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82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82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82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9"/>
          <p:cNvSpPr txBox="1"/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89"/>
          <p:cNvSpPr txBox="1"/>
          <p:nvPr>
            <p:ph idx="1" type="body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p89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89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89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0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90"/>
          <p:cNvSpPr txBox="1"/>
          <p:nvPr>
            <p:ph idx="1" type="body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90"/>
          <p:cNvSpPr txBox="1"/>
          <p:nvPr>
            <p:ph idx="2" type="body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90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90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90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0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50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50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228600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None/>
              <a:defRPr sz="4400"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50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5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1"/>
          <p:cNvSpPr txBox="1"/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91"/>
          <p:cNvSpPr txBox="1"/>
          <p:nvPr>
            <p:ph idx="1" type="body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9pPr>
          </a:lstStyle>
          <a:p/>
        </p:txBody>
      </p:sp>
      <p:sp>
        <p:nvSpPr>
          <p:cNvPr id="116" name="Google Shape;116;p91"/>
          <p:cNvSpPr txBox="1"/>
          <p:nvPr>
            <p:ph idx="2" type="body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91"/>
          <p:cNvSpPr txBox="1"/>
          <p:nvPr>
            <p:ph idx="3" type="body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9pPr>
          </a:lstStyle>
          <a:p/>
        </p:txBody>
      </p:sp>
      <p:sp>
        <p:nvSpPr>
          <p:cNvPr id="118" name="Google Shape;118;p91"/>
          <p:cNvSpPr txBox="1"/>
          <p:nvPr>
            <p:ph idx="4" type="body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91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91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91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2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92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92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92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3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93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93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4"/>
          <p:cNvSpPr txBox="1"/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94"/>
          <p:cNvSpPr txBox="1"/>
          <p:nvPr>
            <p:ph idx="1" type="body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6350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1pPr>
            <a:lvl2pPr indent="-584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6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482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indent="-482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indent="-482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indent="-482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indent="-482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indent="-482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/>
        </p:txBody>
      </p:sp>
      <p:sp>
        <p:nvSpPr>
          <p:cNvPr id="134" name="Google Shape;134;p94"/>
          <p:cNvSpPr txBox="1"/>
          <p:nvPr>
            <p:ph idx="2" type="body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135" name="Google Shape;135;p94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94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94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5"/>
          <p:cNvSpPr txBox="1"/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95"/>
          <p:cNvSpPr/>
          <p:nvPr>
            <p:ph idx="2" type="pic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95"/>
          <p:cNvSpPr txBox="1"/>
          <p:nvPr>
            <p:ph idx="1" type="body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142" name="Google Shape;142;p95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95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95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6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96"/>
          <p:cNvSpPr txBox="1"/>
          <p:nvPr>
            <p:ph idx="1" type="body"/>
          </p:nvPr>
        </p:nvSpPr>
        <p:spPr>
          <a:xfrm rot="5400000">
            <a:off x="7840662" y="-2513012"/>
            <a:ext cx="8702676" cy="210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96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96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96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7"/>
          <p:cNvSpPr txBox="1"/>
          <p:nvPr>
            <p:ph type="title"/>
          </p:nvPr>
        </p:nvSpPr>
        <p:spPr>
          <a:xfrm rot="5400000">
            <a:off x="14266862" y="3913188"/>
            <a:ext cx="11623676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97"/>
          <p:cNvSpPr txBox="1"/>
          <p:nvPr>
            <p:ph idx="1" type="body"/>
          </p:nvPr>
        </p:nvSpPr>
        <p:spPr>
          <a:xfrm rot="5400000">
            <a:off x="3598862" y="-1192212"/>
            <a:ext cx="11623676" cy="15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97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97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97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5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3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53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53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7" name="Google Shape;27;p53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8" name="Google Shape;28;p5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4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54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5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55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5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5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6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56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0" name="Google Shape;40;p5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7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57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57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9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2" name="Google Shape;52;p79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79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4" name="Google Shape;54;p79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48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4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8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Google Shape;48;p78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Google Shape;49;p7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0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" name="Google Shape;84;p80"/>
          <p:cNvSpPr txBox="1"/>
          <p:nvPr>
            <p:ph idx="1" type="body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842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b="0" i="0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80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80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80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19.jpg"/><Relationship Id="rId5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6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openxmlformats.org/officeDocument/2006/relationships/image" Target="../media/image31.png"/><Relationship Id="rId7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jpg"/><Relationship Id="rId4" Type="http://schemas.openxmlformats.org/officeDocument/2006/relationships/image" Target="../media/image51.jpg"/><Relationship Id="rId5" Type="http://schemas.openxmlformats.org/officeDocument/2006/relationships/image" Target="../media/image50.png"/><Relationship Id="rId6" Type="http://schemas.openxmlformats.org/officeDocument/2006/relationships/image" Target="../media/image4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Relationship Id="rId4" Type="http://schemas.openxmlformats.org/officeDocument/2006/relationships/image" Target="../media/image5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3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January 14, 2023</a:t>
            </a:r>
            <a:endParaRPr/>
          </a:p>
        </p:txBody>
      </p:sp>
      <p:sp>
        <p:nvSpPr>
          <p:cNvPr id="162" name="Google Shape;162;p1"/>
          <p:cNvSpPr txBox="1"/>
          <p:nvPr>
            <p:ph idx="4294967295" type="ctr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</a:pPr>
            <a:r>
              <a:rPr b="1" i="0" lang="en-US" sz="1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CPOPC January 2023</a:t>
            </a:r>
            <a:endParaRPr b="1" i="0" sz="1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POPC logo on black.png" id="163" name="Google Shape;16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" y="1085820"/>
            <a:ext cx="6734106" cy="33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2"/>
          <p:cNvSpPr txBox="1"/>
          <p:nvPr/>
        </p:nvSpPr>
        <p:spPr>
          <a:xfrm>
            <a:off x="3092570" y="12474624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Jean-François Riel</a:t>
            </a:r>
            <a:endParaRPr/>
          </a:p>
        </p:txBody>
      </p:sp>
      <p:pic>
        <p:nvPicPr>
          <p:cNvPr id="242" name="Google Shape;24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7584" y="809328"/>
            <a:ext cx="8352928" cy="12529391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3"/>
          <p:cNvSpPr txBox="1"/>
          <p:nvPr/>
        </p:nvSpPr>
        <p:spPr>
          <a:xfrm>
            <a:off x="526704" y="12276552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Alan White</a:t>
            </a:r>
            <a:endParaRPr/>
          </a:p>
        </p:txBody>
      </p:sp>
      <p:pic>
        <p:nvPicPr>
          <p:cNvPr id="248" name="Google Shape;24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1200" y="672589"/>
            <a:ext cx="16013248" cy="12370822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4"/>
          <p:cNvSpPr txBox="1"/>
          <p:nvPr/>
        </p:nvSpPr>
        <p:spPr>
          <a:xfrm>
            <a:off x="3092570" y="12474624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Ingold</a:t>
            </a:r>
            <a:endParaRPr/>
          </a:p>
        </p:txBody>
      </p:sp>
      <p:pic>
        <p:nvPicPr>
          <p:cNvPr id="254" name="Google Shape;25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1480" y="646275"/>
            <a:ext cx="9945998" cy="12423450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5"/>
          <p:cNvSpPr txBox="1"/>
          <p:nvPr/>
        </p:nvSpPr>
        <p:spPr>
          <a:xfrm>
            <a:off x="3092570" y="12474624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</p:txBody>
      </p:sp>
      <p:pic>
        <p:nvPicPr>
          <p:cNvPr id="260" name="Google Shape;26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9492" y="401283"/>
            <a:ext cx="9685075" cy="12913434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6"/>
          <p:cNvSpPr txBox="1"/>
          <p:nvPr/>
        </p:nvSpPr>
        <p:spPr>
          <a:xfrm>
            <a:off x="4415136" y="12474624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Yoline Joseph-Hoskin </a:t>
            </a:r>
            <a:endParaRPr/>
          </a:p>
        </p:txBody>
      </p:sp>
      <p:pic>
        <p:nvPicPr>
          <p:cNvPr id="266" name="Google Shape;26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1200" y="737320"/>
            <a:ext cx="15825813" cy="11305256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7"/>
          <p:cNvSpPr txBox="1"/>
          <p:nvPr/>
        </p:nvSpPr>
        <p:spPr>
          <a:xfrm>
            <a:off x="2038872" y="12330608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Ken Udle</a:t>
            </a:r>
            <a:endParaRPr/>
          </a:p>
        </p:txBody>
      </p:sp>
      <p:pic>
        <p:nvPicPr>
          <p:cNvPr id="272" name="Google Shape;27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5336" y="377280"/>
            <a:ext cx="12961440" cy="12961440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8"/>
          <p:cNvSpPr txBox="1"/>
          <p:nvPr/>
        </p:nvSpPr>
        <p:spPr>
          <a:xfrm>
            <a:off x="1462808" y="12042576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  <p:pic>
        <p:nvPicPr>
          <p:cNvPr id="278" name="Google Shape;27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1824" y="202851"/>
            <a:ext cx="11140778" cy="13310298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"/>
          <p:cNvSpPr txBox="1"/>
          <p:nvPr>
            <p:ph type="title"/>
          </p:nvPr>
        </p:nvSpPr>
        <p:spPr>
          <a:xfrm>
            <a:off x="1174776" y="1025352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 sz="7000">
                <a:solidFill>
                  <a:srgbClr val="FFFF00"/>
                </a:solidFill>
              </a:rPr>
              <a:t>Upcoming: </a:t>
            </a:r>
            <a:r>
              <a:rPr lang="en-US" sz="7000"/>
              <a:t>Workshop</a:t>
            </a:r>
            <a:endParaRPr sz="7000"/>
          </a:p>
        </p:txBody>
      </p:sp>
      <p:sp>
        <p:nvSpPr>
          <p:cNvPr id="284" name="Google Shape;284;p9"/>
          <p:cNvSpPr txBox="1"/>
          <p:nvPr/>
        </p:nvSpPr>
        <p:spPr>
          <a:xfrm>
            <a:off x="638829" y="2884550"/>
            <a:ext cx="11155237" cy="7933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Title: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Still Life - Botanicals on White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Instructor: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Allan Cameron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Location: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RA Center, Photo Studio </a:t>
            </a:r>
            <a:b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	(East Wing) 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Date: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February 18, 2023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Time: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9:30 a.m. - 11:30 a.m.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Limit: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6 registrants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Further instructions will be sent out once the participants have registered</a:t>
            </a:r>
            <a:endParaRPr/>
          </a:p>
        </p:txBody>
      </p:sp>
      <p:sp>
        <p:nvSpPr>
          <p:cNvPr id="285" name="Google Shape;285;p9"/>
          <p:cNvSpPr txBox="1"/>
          <p:nvPr/>
        </p:nvSpPr>
        <p:spPr>
          <a:xfrm>
            <a:off x="14234901" y="11117749"/>
            <a:ext cx="8485613" cy="595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https://abc-photo-album.smugmug.com/Home</a:t>
            </a:r>
            <a:endParaRPr/>
          </a:p>
        </p:txBody>
      </p:sp>
      <p:grpSp>
        <p:nvGrpSpPr>
          <p:cNvPr id="286" name="Google Shape;286;p9"/>
          <p:cNvGrpSpPr/>
          <p:nvPr/>
        </p:nvGrpSpPr>
        <p:grpSpPr>
          <a:xfrm>
            <a:off x="14168459" y="457136"/>
            <a:ext cx="10140779" cy="10267544"/>
            <a:chOff x="13866534" y="586595"/>
            <a:chExt cx="10140779" cy="10267544"/>
          </a:xfrm>
        </p:grpSpPr>
        <p:pic>
          <p:nvPicPr>
            <p:cNvPr id="287" name="Google Shape;287;p9"/>
            <p:cNvPicPr preferRelativeResize="0"/>
            <p:nvPr/>
          </p:nvPicPr>
          <p:blipFill rotWithShape="1">
            <a:blip r:embed="rId3">
              <a:alphaModFix/>
            </a:blip>
            <a:srcRect b="5245" l="0" r="0" t="0"/>
            <a:stretch/>
          </p:blipFill>
          <p:spPr>
            <a:xfrm>
              <a:off x="13932976" y="586595"/>
              <a:ext cx="9897967" cy="9378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9"/>
            <p:cNvSpPr txBox="1"/>
            <p:nvPr/>
          </p:nvSpPr>
          <p:spPr>
            <a:xfrm>
              <a:off x="13866534" y="9961587"/>
              <a:ext cx="10140779" cy="892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Waning Tulip #14, 2021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Ottawa Gatineau Interclub Photo Competition 2022 – Best of Show</a:t>
              </a:r>
              <a:endParaRPr/>
            </a:p>
          </p:txBody>
        </p:sp>
      </p:grpSp>
      <p:sp>
        <p:nvSpPr>
          <p:cNvPr id="289" name="Google Shape;289;p9"/>
          <p:cNvSpPr txBox="1"/>
          <p:nvPr/>
        </p:nvSpPr>
        <p:spPr>
          <a:xfrm>
            <a:off x="638828" y="12336705"/>
            <a:ext cx="1816251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CPOPC web page for registrations: </a:t>
            </a:r>
            <a:r>
              <a:rPr b="1" i="1" lang="en-US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Members Only</a:t>
            </a:r>
            <a:r>
              <a:rPr b="0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&gt; </a:t>
            </a:r>
            <a:r>
              <a:rPr b="1" i="1" lang="en-US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Workshops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9"/>
          <p:cNvSpPr txBox="1"/>
          <p:nvPr>
            <p:ph type="title"/>
          </p:nvPr>
        </p:nvSpPr>
        <p:spPr>
          <a:xfrm>
            <a:off x="1212306" y="1048142"/>
            <a:ext cx="221409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7000"/>
              <a:buFont typeface="Helvetica Neue"/>
              <a:buNone/>
            </a:pPr>
            <a:r>
              <a:rPr lang="en-US" sz="7000">
                <a:solidFill>
                  <a:srgbClr val="FFFF00"/>
                </a:solidFill>
              </a:rPr>
              <a:t>Upcoming: </a:t>
            </a:r>
            <a:r>
              <a:rPr lang="en-US" sz="7000"/>
              <a:t>February challenge – Tools</a:t>
            </a:r>
            <a:endParaRPr/>
          </a:p>
        </p:txBody>
      </p:sp>
      <p:sp>
        <p:nvSpPr>
          <p:cNvPr id="295" name="Google Shape;295;p69"/>
          <p:cNvSpPr txBox="1"/>
          <p:nvPr/>
        </p:nvSpPr>
        <p:spPr>
          <a:xfrm>
            <a:off x="561338" y="2897560"/>
            <a:ext cx="10513168" cy="9514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Can be a still life of  a tool(s) from a trade, hobby, kitchen, workshop, etc.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Can contain a human to illustrate the purpose of the tool but the tool must be the main subject of the photo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1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</a:t>
            </a:r>
            <a:br>
              <a:rPr b="1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Saturday, Feb 4</a:t>
            </a:r>
            <a:r>
              <a:rPr b="0" i="0" lang="en-US" sz="4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(midnight)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Archived images allowed</a:t>
            </a:r>
            <a:endParaRPr/>
          </a:p>
        </p:txBody>
      </p:sp>
      <p:grpSp>
        <p:nvGrpSpPr>
          <p:cNvPr id="296" name="Google Shape;296;p69"/>
          <p:cNvGrpSpPr/>
          <p:nvPr/>
        </p:nvGrpSpPr>
        <p:grpSpPr>
          <a:xfrm>
            <a:off x="17087311" y="2598222"/>
            <a:ext cx="7023497" cy="5719904"/>
            <a:chOff x="17087311" y="1701025"/>
            <a:chExt cx="7023497" cy="5719904"/>
          </a:xfrm>
        </p:grpSpPr>
        <p:pic>
          <p:nvPicPr>
            <p:cNvPr id="297" name="Google Shape;297;p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087311" y="2234504"/>
              <a:ext cx="6915233" cy="5186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69"/>
            <p:cNvSpPr txBox="1"/>
            <p:nvPr/>
          </p:nvSpPr>
          <p:spPr>
            <a:xfrm>
              <a:off x="19831246" y="1701025"/>
              <a:ext cx="4279562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Dinh Pham from Unsplash</a:t>
              </a:r>
              <a:endParaRPr/>
            </a:p>
          </p:txBody>
        </p:sp>
      </p:grpSp>
      <p:grpSp>
        <p:nvGrpSpPr>
          <p:cNvPr id="299" name="Google Shape;299;p69"/>
          <p:cNvGrpSpPr/>
          <p:nvPr/>
        </p:nvGrpSpPr>
        <p:grpSpPr>
          <a:xfrm>
            <a:off x="15348370" y="8664129"/>
            <a:ext cx="8762438" cy="4853612"/>
            <a:chOff x="15185558" y="8127171"/>
            <a:chExt cx="8762438" cy="4853612"/>
          </a:xfrm>
        </p:grpSpPr>
        <p:pic>
          <p:nvPicPr>
            <p:cNvPr id="300" name="Google Shape;300;p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185558" y="8594537"/>
              <a:ext cx="8688503" cy="4386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69"/>
            <p:cNvSpPr txBox="1"/>
            <p:nvPr/>
          </p:nvSpPr>
          <p:spPr>
            <a:xfrm>
              <a:off x="18936914" y="8127171"/>
              <a:ext cx="5011082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Dominik Scythe from Unsplash</a:t>
              </a:r>
              <a:endParaRPr/>
            </a:p>
          </p:txBody>
        </p:sp>
      </p:grpSp>
      <p:grpSp>
        <p:nvGrpSpPr>
          <p:cNvPr id="302" name="Google Shape;302;p69"/>
          <p:cNvGrpSpPr/>
          <p:nvPr/>
        </p:nvGrpSpPr>
        <p:grpSpPr>
          <a:xfrm>
            <a:off x="11712069" y="2216534"/>
            <a:ext cx="5120492" cy="7707142"/>
            <a:chOff x="11410144" y="2061258"/>
            <a:chExt cx="5120492" cy="7707142"/>
          </a:xfrm>
        </p:grpSpPr>
        <p:pic>
          <p:nvPicPr>
            <p:cNvPr id="303" name="Google Shape;303;p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1142" y="2061258"/>
              <a:ext cx="5089494" cy="6785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69"/>
            <p:cNvSpPr txBox="1"/>
            <p:nvPr/>
          </p:nvSpPr>
          <p:spPr>
            <a:xfrm>
              <a:off x="11410144" y="8804033"/>
              <a:ext cx="4679753" cy="9643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David Pisnoy from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Unsplash</a:t>
              </a:r>
              <a:endPara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0"/>
          <p:cNvSpPr txBox="1"/>
          <p:nvPr>
            <p:ph type="title"/>
          </p:nvPr>
        </p:nvSpPr>
        <p:spPr>
          <a:xfrm>
            <a:off x="742727" y="932623"/>
            <a:ext cx="21888673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7000"/>
              <a:buFont typeface="Helvetica Neue"/>
              <a:buNone/>
            </a:pPr>
            <a:r>
              <a:rPr lang="en-US" sz="7000">
                <a:solidFill>
                  <a:srgbClr val="FFFF00"/>
                </a:solidFill>
              </a:rPr>
              <a:t>Upcoming: </a:t>
            </a:r>
            <a:r>
              <a:rPr lang="en-US" sz="7000"/>
              <a:t>February Technique – Long depth of field</a:t>
            </a:r>
            <a:endParaRPr/>
          </a:p>
        </p:txBody>
      </p:sp>
      <p:sp>
        <p:nvSpPr>
          <p:cNvPr id="310" name="Google Shape;310;p70"/>
          <p:cNvSpPr txBox="1"/>
          <p:nvPr/>
        </p:nvSpPr>
        <p:spPr>
          <a:xfrm>
            <a:off x="1174776" y="2609529"/>
            <a:ext cx="8362222" cy="8720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long depth of field means both close up and distant elements of your image will be in sharp focus  </a:t>
            </a:r>
            <a:endParaRPr/>
          </a:p>
          <a:p>
            <a:pPr indent="-431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achieve a long depth of field, typically you set the camera to a small aperture (higher number) but other factors are: focal length and distance to point of focus</a:t>
            </a:r>
            <a:endParaRPr/>
          </a:p>
          <a:p>
            <a:pPr indent="-431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 can also be achieved through focus stacking which combines multiple images at different points of focus</a:t>
            </a:r>
            <a:endParaRPr b="0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11" name="Google Shape;311;p70"/>
          <p:cNvGrpSpPr/>
          <p:nvPr/>
        </p:nvGrpSpPr>
        <p:grpSpPr>
          <a:xfrm>
            <a:off x="18228136" y="2747920"/>
            <a:ext cx="5754861" cy="4737218"/>
            <a:chOff x="10785689" y="3829590"/>
            <a:chExt cx="5754861" cy="4737218"/>
          </a:xfrm>
        </p:grpSpPr>
        <p:pic>
          <p:nvPicPr>
            <p:cNvPr id="312" name="Google Shape;312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883881" y="3829590"/>
              <a:ext cx="5535062" cy="4165238"/>
            </a:xfrm>
            <a:prstGeom prst="rect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13" name="Google Shape;313;p70"/>
            <p:cNvSpPr txBox="1"/>
            <p:nvPr/>
          </p:nvSpPr>
          <p:spPr>
            <a:xfrm>
              <a:off x="13405873" y="8077428"/>
              <a:ext cx="3134677" cy="4719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4" name="Google Shape;314;p70"/>
            <p:cNvSpPr txBox="1"/>
            <p:nvPr/>
          </p:nvSpPr>
          <p:spPr>
            <a:xfrm>
              <a:off x="10785689" y="8033329"/>
              <a:ext cx="4894331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Chris Taylor </a:t>
              </a:r>
              <a:r>
                <a:rPr b="0" i="0" lang="en-US" sz="24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(40 images stacked)</a:t>
              </a:r>
              <a:endParaRPr/>
            </a:p>
          </p:txBody>
        </p:sp>
      </p:grpSp>
      <p:grpSp>
        <p:nvGrpSpPr>
          <p:cNvPr id="315" name="Google Shape;315;p70"/>
          <p:cNvGrpSpPr/>
          <p:nvPr/>
        </p:nvGrpSpPr>
        <p:grpSpPr>
          <a:xfrm>
            <a:off x="10417794" y="2747920"/>
            <a:ext cx="5134874" cy="7241487"/>
            <a:chOff x="17632748" y="549063"/>
            <a:chExt cx="5134874" cy="7241487"/>
          </a:xfrm>
        </p:grpSpPr>
        <p:sp>
          <p:nvSpPr>
            <p:cNvPr id="316" name="Google Shape;316;p70"/>
            <p:cNvSpPr txBox="1"/>
            <p:nvPr/>
          </p:nvSpPr>
          <p:spPr>
            <a:xfrm>
              <a:off x="17632748" y="7257071"/>
              <a:ext cx="3665976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Ales Krivec, Unsplash</a:t>
              </a:r>
              <a:endPara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17" name="Google Shape;317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736616" y="549063"/>
              <a:ext cx="5031006" cy="6708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70"/>
          <p:cNvGrpSpPr/>
          <p:nvPr/>
        </p:nvGrpSpPr>
        <p:grpSpPr>
          <a:xfrm>
            <a:off x="12397339" y="8369401"/>
            <a:ext cx="11585658" cy="5190777"/>
            <a:chOff x="12397339" y="8369401"/>
            <a:chExt cx="11585658" cy="5190777"/>
          </a:xfrm>
        </p:grpSpPr>
        <p:sp>
          <p:nvSpPr>
            <p:cNvPr id="319" name="Google Shape;319;p70"/>
            <p:cNvSpPr txBox="1"/>
            <p:nvPr/>
          </p:nvSpPr>
          <p:spPr>
            <a:xfrm>
              <a:off x="12397339" y="13026699"/>
              <a:ext cx="3883509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Mark Harpur, Unsplash</a:t>
              </a:r>
              <a:endPara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20" name="Google Shape;320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280848" y="8369401"/>
              <a:ext cx="7702149" cy="513476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Welcome</a:t>
            </a:r>
            <a:endParaRPr/>
          </a:p>
        </p:txBody>
      </p:sp>
      <p:sp>
        <p:nvSpPr>
          <p:cNvPr id="169" name="Google Shape;169;p2"/>
          <p:cNvSpPr txBox="1"/>
          <p:nvPr>
            <p:ph idx="2" type="body"/>
          </p:nvPr>
        </p:nvSpPr>
        <p:spPr>
          <a:xfrm>
            <a:off x="1102768" y="2874900"/>
            <a:ext cx="10553452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Guests and prospective members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Membership dues reminder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Zoom difficulties? - Email John Miner  </a:t>
            </a:r>
            <a:r>
              <a:rPr lang="en-US" sz="4000">
                <a:solidFill>
                  <a:srgbClr val="00B0F0"/>
                </a:solidFill>
              </a:rPr>
              <a:t>john@miner.ca</a:t>
            </a:r>
            <a:endParaRPr sz="4000">
              <a:solidFill>
                <a:srgbClr val="00B0F0"/>
              </a:solidFill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10 min break between 10:30 and 11am</a:t>
            </a:r>
            <a:endParaRPr sz="4000"/>
          </a:p>
        </p:txBody>
      </p:sp>
      <p:grpSp>
        <p:nvGrpSpPr>
          <p:cNvPr id="170" name="Google Shape;170;p2"/>
          <p:cNvGrpSpPr/>
          <p:nvPr/>
        </p:nvGrpSpPr>
        <p:grpSpPr>
          <a:xfrm>
            <a:off x="13730387" y="2396593"/>
            <a:ext cx="10429023" cy="10911484"/>
            <a:chOff x="13788753" y="373240"/>
            <a:chExt cx="10429023" cy="10911484"/>
          </a:xfrm>
        </p:grpSpPr>
        <p:sp>
          <p:nvSpPr>
            <p:cNvPr id="171" name="Google Shape;171;p2"/>
            <p:cNvSpPr txBox="1"/>
            <p:nvPr/>
          </p:nvSpPr>
          <p:spPr>
            <a:xfrm>
              <a:off x="21504322" y="10751245"/>
              <a:ext cx="2713454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Johan Carignan</a:t>
              </a:r>
              <a:endParaRPr/>
            </a:p>
          </p:txBody>
        </p:sp>
        <p:pic>
          <p:nvPicPr>
            <p:cNvPr id="172" name="Google Shape;172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788753" y="373240"/>
              <a:ext cx="10297144" cy="10297144"/>
            </a:xfrm>
            <a:prstGeom prst="rect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71"/>
          <p:cNvPicPr preferRelativeResize="0"/>
          <p:nvPr/>
        </p:nvPicPr>
        <p:blipFill rotWithShape="1">
          <a:blip r:embed="rId3">
            <a:alphaModFix/>
          </a:blip>
          <a:srcRect b="2666" l="49816" r="1828" t="6807"/>
          <a:stretch/>
        </p:blipFill>
        <p:spPr>
          <a:xfrm>
            <a:off x="13215485" y="2069736"/>
            <a:ext cx="11059563" cy="1164626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71"/>
          <p:cNvSpPr txBox="1"/>
          <p:nvPr>
            <p:ph type="title"/>
          </p:nvPr>
        </p:nvSpPr>
        <p:spPr>
          <a:xfrm>
            <a:off x="1174776" y="1025352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>
                <a:solidFill>
                  <a:srgbClr val="FFFF00"/>
                </a:solidFill>
              </a:rPr>
              <a:t>Upcoming: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/>
              <a:t>Spring competition - Water</a:t>
            </a:r>
            <a:endParaRPr/>
          </a:p>
        </p:txBody>
      </p:sp>
      <p:sp>
        <p:nvSpPr>
          <p:cNvPr id="327" name="Google Shape;327;p71"/>
          <p:cNvSpPr txBox="1"/>
          <p:nvPr/>
        </p:nvSpPr>
        <p:spPr>
          <a:xfrm>
            <a:off x="561337" y="3446623"/>
            <a:ext cx="10921601" cy="8416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Photos can be bodies of water, droplets, ice, snow, waves, reflections, fog, etc.</a:t>
            </a:r>
            <a:b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 objects can be present (even dominant) as long as water plays a key role in the image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Images must have been taken since June 2022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Submit up to 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images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 Saturday, May 20 (midnight)</a:t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2"/>
          <p:cNvSpPr txBox="1"/>
          <p:nvPr>
            <p:ph type="title"/>
          </p:nvPr>
        </p:nvSpPr>
        <p:spPr>
          <a:xfrm>
            <a:off x="1174775" y="1025352"/>
            <a:ext cx="23033577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>
                <a:solidFill>
                  <a:srgbClr val="FFFF00"/>
                </a:solidFill>
              </a:rPr>
              <a:t>Upcoming: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/>
              <a:t>Interclub competition - Urban life</a:t>
            </a:r>
            <a:endParaRPr/>
          </a:p>
        </p:txBody>
      </p:sp>
      <p:grpSp>
        <p:nvGrpSpPr>
          <p:cNvPr id="333" name="Google Shape;333;p72"/>
          <p:cNvGrpSpPr/>
          <p:nvPr/>
        </p:nvGrpSpPr>
        <p:grpSpPr>
          <a:xfrm>
            <a:off x="12747057" y="8922618"/>
            <a:ext cx="11503391" cy="4726405"/>
            <a:chOff x="5451108" y="5409396"/>
            <a:chExt cx="11503391" cy="4726405"/>
          </a:xfrm>
        </p:grpSpPr>
        <p:pic>
          <p:nvPicPr>
            <p:cNvPr descr="photo of group on people sitting inside train" id="334" name="Google Shape;334;p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010368" y="5409396"/>
              <a:ext cx="6944131" cy="4610903"/>
            </a:xfrm>
            <a:prstGeom prst="rect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5" name="Google Shape;335;p72"/>
            <p:cNvSpPr txBox="1"/>
            <p:nvPr/>
          </p:nvSpPr>
          <p:spPr>
            <a:xfrm>
              <a:off x="5451108" y="9612581"/>
              <a:ext cx="4803006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Viktor Forgacs on Unsplash</a:t>
              </a: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72"/>
          <p:cNvGrpSpPr/>
          <p:nvPr/>
        </p:nvGrpSpPr>
        <p:grpSpPr>
          <a:xfrm>
            <a:off x="16193483" y="2684964"/>
            <a:ext cx="8056965" cy="6013141"/>
            <a:chOff x="15978004" y="2793975"/>
            <a:chExt cx="8056965" cy="6013141"/>
          </a:xfrm>
        </p:grpSpPr>
        <p:pic>
          <p:nvPicPr>
            <p:cNvPr descr="aerial view photography of group of people walking on gray and white pedestrian lane" id="337" name="Google Shape;337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020641" y="2793975"/>
              <a:ext cx="4014328" cy="6013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72"/>
            <p:cNvSpPr txBox="1"/>
            <p:nvPr/>
          </p:nvSpPr>
          <p:spPr>
            <a:xfrm>
              <a:off x="15978004" y="5277325"/>
              <a:ext cx="4129171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Ryoji Iwata on Unsplash</a:t>
              </a: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72"/>
          <p:cNvSpPr txBox="1"/>
          <p:nvPr/>
        </p:nvSpPr>
        <p:spPr>
          <a:xfrm>
            <a:off x="561337" y="6315422"/>
            <a:ext cx="10921601" cy="2678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Details to come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There are slight differences from our challenge on </a:t>
            </a:r>
            <a:r>
              <a:rPr b="1" i="1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Urban life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3"/>
          <p:cNvSpPr txBox="1"/>
          <p:nvPr/>
        </p:nvSpPr>
        <p:spPr>
          <a:xfrm>
            <a:off x="1030760" y="957782"/>
            <a:ext cx="11553864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Poll: </a:t>
            </a:r>
            <a:r>
              <a:rPr b="1" i="0" lang="en-US" sz="6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workshop topics</a:t>
            </a:r>
            <a:endParaRPr/>
          </a:p>
        </p:txBody>
      </p:sp>
      <p:sp>
        <p:nvSpPr>
          <p:cNvPr id="345" name="Google Shape;345;p73"/>
          <p:cNvSpPr txBox="1"/>
          <p:nvPr/>
        </p:nvSpPr>
        <p:spPr>
          <a:xfrm>
            <a:off x="1030760" y="4746572"/>
            <a:ext cx="12096304" cy="4780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Marianne Pethke</a:t>
            </a:r>
            <a:endParaRPr b="0" i="0" sz="4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b="0" i="0" sz="4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Lenses (creative uses with many examples)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Travel photography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 photography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Composition &amp; Light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Portrait &amp; Studio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yet attending in-person workshops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6" name="Google Shape;346;p73"/>
          <p:cNvPicPr preferRelativeResize="0"/>
          <p:nvPr/>
        </p:nvPicPr>
        <p:blipFill rotWithShape="1">
          <a:blip r:embed="rId3">
            <a:alphaModFix/>
          </a:blip>
          <a:srcRect b="8837" l="3632" r="14997" t="3099"/>
          <a:stretch/>
        </p:blipFill>
        <p:spPr>
          <a:xfrm>
            <a:off x="14800882" y="3533614"/>
            <a:ext cx="7904135" cy="864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3"/>
          <p:cNvSpPr txBox="1"/>
          <p:nvPr>
            <p:ph type="title"/>
          </p:nvPr>
        </p:nvSpPr>
        <p:spPr>
          <a:xfrm>
            <a:off x="175084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6700"/>
              <a:t>2022-23 Speaker and Topics Schedule</a:t>
            </a:r>
            <a:br>
              <a:rPr lang="en-US" sz="6700"/>
            </a:br>
            <a:r>
              <a:rPr b="0" lang="en-US" sz="5300"/>
              <a:t>Programs Director</a:t>
            </a:r>
            <a:r>
              <a:rPr b="0" lang="en-US" sz="6000"/>
              <a:t>;</a:t>
            </a:r>
            <a:r>
              <a:rPr lang="en-US" sz="6000"/>
              <a:t> </a:t>
            </a:r>
            <a:r>
              <a:rPr b="0" lang="en-US" sz="5300"/>
              <a:t>Marianne Pethke</a:t>
            </a:r>
            <a:br>
              <a:rPr lang="en-US"/>
            </a:br>
            <a:r>
              <a:rPr b="0" lang="en-US" sz="5300"/>
              <a:t>Competitions Director; Lynda Buske</a:t>
            </a:r>
            <a:br>
              <a:rPr lang="en-US"/>
            </a:br>
            <a:endParaRPr/>
          </a:p>
        </p:txBody>
      </p:sp>
      <p:pic>
        <p:nvPicPr>
          <p:cNvPr id="352" name="Google Shape;35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6984" y="3926969"/>
            <a:ext cx="16656195" cy="9289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"/>
          <p:cNvSpPr txBox="1"/>
          <p:nvPr>
            <p:ph type="ctrTitle"/>
          </p:nvPr>
        </p:nvSpPr>
        <p:spPr>
          <a:xfrm>
            <a:off x="1612490" y="2244726"/>
            <a:ext cx="2115902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</a:pPr>
            <a:r>
              <a:rPr lang="en-US"/>
              <a:t>Photo 101</a:t>
            </a:r>
            <a:br>
              <a:rPr lang="en-US"/>
            </a:br>
            <a:r>
              <a:rPr lang="en-US"/>
              <a:t>Is focal length compression real?</a:t>
            </a:r>
            <a:endParaRPr sz="8800"/>
          </a:p>
        </p:txBody>
      </p:sp>
      <p:sp>
        <p:nvSpPr>
          <p:cNvPr id="358" name="Google Shape;358;p16"/>
          <p:cNvSpPr txBox="1"/>
          <p:nvPr>
            <p:ph idx="1" type="subTitle"/>
          </p:nvPr>
        </p:nvSpPr>
        <p:spPr>
          <a:xfrm>
            <a:off x="3048000" y="8337753"/>
            <a:ext cx="18288000" cy="217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/>
              <a:t>Chris Taylor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8000"/>
              <a:t>2023-01-14</a:t>
            </a:r>
            <a:endParaRPr/>
          </a:p>
        </p:txBody>
      </p:sp>
      <p:pic>
        <p:nvPicPr>
          <p:cNvPr id="359" name="Google Shape;35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83866" y="11400145"/>
            <a:ext cx="4899074" cy="209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/>
              <a:t>Focal length compression</a:t>
            </a:r>
            <a:endParaRPr/>
          </a:p>
        </p:txBody>
      </p:sp>
      <p:sp>
        <p:nvSpPr>
          <p:cNvPr id="365" name="Google Shape;365;p17"/>
          <p:cNvSpPr txBox="1"/>
          <p:nvPr>
            <p:ph idx="1" type="body"/>
          </p:nvPr>
        </p:nvSpPr>
        <p:spPr>
          <a:xfrm>
            <a:off x="1676400" y="3188177"/>
            <a:ext cx="21031200" cy="9165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</a:pPr>
            <a:r>
              <a:rPr lang="en-US"/>
              <a:t>Commonly stated</a:t>
            </a:r>
            <a:endParaRPr/>
          </a:p>
          <a:p>
            <a:pPr indent="-4572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US"/>
              <a:t>as you </a:t>
            </a:r>
            <a:r>
              <a:rPr b="1" i="1" lang="en-US"/>
              <a:t>increase</a:t>
            </a:r>
            <a:r>
              <a:rPr lang="en-US"/>
              <a:t> the lens</a:t>
            </a:r>
            <a:br>
              <a:rPr lang="en-US"/>
            </a:br>
            <a:r>
              <a:rPr lang="en-US"/>
              <a:t>focal length</a:t>
            </a:r>
            <a:endParaRPr/>
          </a:p>
          <a:p>
            <a:pPr indent="-4572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US"/>
              <a:t>objects at different distances</a:t>
            </a:r>
            <a:br>
              <a:rPr lang="en-US"/>
            </a:br>
            <a:r>
              <a:rPr lang="en-US"/>
              <a:t>are </a:t>
            </a:r>
            <a:r>
              <a:rPr b="1" i="1" lang="en-US"/>
              <a:t>compressed</a:t>
            </a:r>
            <a:r>
              <a:rPr lang="en-US"/>
              <a:t> together</a:t>
            </a:r>
            <a:endParaRPr/>
          </a:p>
        </p:txBody>
      </p:sp>
      <p:grpSp>
        <p:nvGrpSpPr>
          <p:cNvPr id="366" name="Google Shape;366;p17"/>
          <p:cNvGrpSpPr/>
          <p:nvPr/>
        </p:nvGrpSpPr>
        <p:grpSpPr>
          <a:xfrm>
            <a:off x="11751348" y="3330852"/>
            <a:ext cx="12512036" cy="10246796"/>
            <a:chOff x="5875674" y="1665426"/>
            <a:chExt cx="6256018" cy="5123398"/>
          </a:xfrm>
        </p:grpSpPr>
        <p:pic>
          <p:nvPicPr>
            <p:cNvPr id="367" name="Google Shape;367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75674" y="2205949"/>
              <a:ext cx="3046045" cy="4578151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68" name="Google Shape;368;p17"/>
            <p:cNvSpPr txBox="1"/>
            <p:nvPr/>
          </p:nvSpPr>
          <p:spPr>
            <a:xfrm>
              <a:off x="5925418" y="2277287"/>
              <a:ext cx="2015682" cy="323166"/>
            </a:xfrm>
            <a:prstGeom prst="rect">
              <a:avLst/>
            </a:prstGeom>
            <a:gradFill>
              <a:gsLst>
                <a:gs pos="0">
                  <a:srgbClr val="F09557"/>
                </a:gs>
                <a:gs pos="48000">
                  <a:srgbClr val="ED8037"/>
                </a:gs>
                <a:gs pos="100000">
                  <a:srgbClr val="F4B081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24 mm focal length</a:t>
              </a:r>
              <a:endParaRPr/>
            </a:p>
          </p:txBody>
        </p:sp>
        <p:pic>
          <p:nvPicPr>
            <p:cNvPr id="369" name="Google Shape;36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85647" y="2210673"/>
              <a:ext cx="3046045" cy="4578151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70" name="Google Shape;370;p17"/>
            <p:cNvSpPr txBox="1"/>
            <p:nvPr/>
          </p:nvSpPr>
          <p:spPr>
            <a:xfrm>
              <a:off x="9159306" y="2277287"/>
              <a:ext cx="2087329" cy="323166"/>
            </a:xfrm>
            <a:prstGeom prst="rect">
              <a:avLst/>
            </a:prstGeom>
            <a:gradFill>
              <a:gsLst>
                <a:gs pos="0">
                  <a:srgbClr val="F09557"/>
                </a:gs>
                <a:gs pos="48000">
                  <a:srgbClr val="ED8037"/>
                </a:gs>
                <a:gs pos="100000">
                  <a:srgbClr val="F4B081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200 mm focal length</a:t>
              </a:r>
              <a:endParaRPr/>
            </a:p>
          </p:txBody>
        </p:sp>
        <p:sp>
          <p:nvSpPr>
            <p:cNvPr id="371" name="Google Shape;371;p17"/>
            <p:cNvSpPr txBox="1"/>
            <p:nvPr/>
          </p:nvSpPr>
          <p:spPr>
            <a:xfrm>
              <a:off x="8145638" y="1665426"/>
              <a:ext cx="1735781" cy="323166"/>
            </a:xfrm>
            <a:prstGeom prst="rect">
              <a:avLst/>
            </a:prstGeom>
            <a:gradFill>
              <a:gsLst>
                <a:gs pos="0">
                  <a:srgbClr val="4B732F"/>
                </a:gs>
                <a:gs pos="48000">
                  <a:srgbClr val="73B148"/>
                </a:gs>
                <a:gs pos="100000">
                  <a:srgbClr val="A8D08C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Same two tables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1"/>
          <p:cNvGrpSpPr/>
          <p:nvPr/>
        </p:nvGrpSpPr>
        <p:grpSpPr>
          <a:xfrm>
            <a:off x="1521580" y="3526866"/>
            <a:ext cx="6691531" cy="8775509"/>
            <a:chOff x="4382581" y="1763432"/>
            <a:chExt cx="3345766" cy="4387755"/>
          </a:xfrm>
        </p:grpSpPr>
        <p:pic>
          <p:nvPicPr>
            <p:cNvPr id="377" name="Google Shape;377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3919537" y="2307548"/>
              <a:ext cx="4352925" cy="3264694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78" name="Google Shape;378;p21"/>
            <p:cNvSpPr txBox="1"/>
            <p:nvPr/>
          </p:nvSpPr>
          <p:spPr>
            <a:xfrm>
              <a:off x="4382581" y="5828021"/>
              <a:ext cx="1979809" cy="323166"/>
            </a:xfrm>
            <a:prstGeom prst="rect">
              <a:avLst/>
            </a:prstGeom>
            <a:gradFill>
              <a:gsLst>
                <a:gs pos="0">
                  <a:srgbClr val="F09557"/>
                </a:gs>
                <a:gs pos="48000">
                  <a:srgbClr val="ED8037"/>
                </a:gs>
                <a:gs pos="100000">
                  <a:srgbClr val="F4B081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25 mm focal length</a:t>
              </a:r>
              <a:endParaRPr/>
            </a:p>
          </p:txBody>
        </p:sp>
        <p:sp>
          <p:nvSpPr>
            <p:cNvPr id="379" name="Google Shape;379;p21"/>
            <p:cNvSpPr txBox="1"/>
            <p:nvPr/>
          </p:nvSpPr>
          <p:spPr>
            <a:xfrm>
              <a:off x="4682582" y="2535006"/>
              <a:ext cx="458620" cy="538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❶</a:t>
              </a:r>
              <a:endParaRPr b="0" i="0" sz="6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1"/>
            <p:cNvSpPr txBox="1"/>
            <p:nvPr/>
          </p:nvSpPr>
          <p:spPr>
            <a:xfrm>
              <a:off x="5845034" y="2776253"/>
              <a:ext cx="458620" cy="538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❷</a:t>
              </a:r>
              <a:endParaRPr b="0" i="0" sz="6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21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/>
              <a:t>Another example</a:t>
            </a:r>
            <a:endParaRPr/>
          </a:p>
        </p:txBody>
      </p:sp>
      <p:grpSp>
        <p:nvGrpSpPr>
          <p:cNvPr id="382" name="Google Shape;382;p21"/>
          <p:cNvGrpSpPr/>
          <p:nvPr/>
        </p:nvGrpSpPr>
        <p:grpSpPr>
          <a:xfrm>
            <a:off x="15800124" y="6588247"/>
            <a:ext cx="7896040" cy="5714128"/>
            <a:chOff x="8159223" y="2561478"/>
            <a:chExt cx="3948020" cy="2857064"/>
          </a:xfrm>
        </p:grpSpPr>
        <p:pic>
          <p:nvPicPr>
            <p:cNvPr id="383" name="Google Shape;383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32571" y="2561478"/>
              <a:ext cx="3874672" cy="2822235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84" name="Google Shape;384;p21"/>
            <p:cNvSpPr txBox="1"/>
            <p:nvPr/>
          </p:nvSpPr>
          <p:spPr>
            <a:xfrm>
              <a:off x="10555008" y="3735728"/>
              <a:ext cx="458620" cy="538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❷</a:t>
              </a:r>
              <a:endParaRPr b="0" i="0" sz="6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1"/>
            <p:cNvSpPr txBox="1"/>
            <p:nvPr/>
          </p:nvSpPr>
          <p:spPr>
            <a:xfrm>
              <a:off x="8533349" y="3521577"/>
              <a:ext cx="458620" cy="538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❶</a:t>
              </a:r>
              <a:endParaRPr b="0" i="0" sz="6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1"/>
            <p:cNvSpPr txBox="1"/>
            <p:nvPr/>
          </p:nvSpPr>
          <p:spPr>
            <a:xfrm>
              <a:off x="8159223" y="5095376"/>
              <a:ext cx="1082574" cy="323166"/>
            </a:xfrm>
            <a:prstGeom prst="rect">
              <a:avLst/>
            </a:prstGeom>
            <a:gradFill>
              <a:gsLst>
                <a:gs pos="0">
                  <a:srgbClr val="F09557"/>
                </a:gs>
                <a:gs pos="48000">
                  <a:srgbClr val="ED8037"/>
                </a:gs>
                <a:gs pos="100000">
                  <a:srgbClr val="F4B081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Side view</a:t>
              </a:r>
              <a:endParaRPr/>
            </a:p>
          </p:txBody>
        </p:sp>
      </p:grpSp>
      <p:grpSp>
        <p:nvGrpSpPr>
          <p:cNvPr id="387" name="Google Shape;387;p21"/>
          <p:cNvGrpSpPr/>
          <p:nvPr/>
        </p:nvGrpSpPr>
        <p:grpSpPr>
          <a:xfrm>
            <a:off x="8733929" y="2582587"/>
            <a:ext cx="6692074" cy="9719786"/>
            <a:chOff x="4366964" y="1291293"/>
            <a:chExt cx="3346037" cy="4859893"/>
          </a:xfrm>
        </p:grpSpPr>
        <p:grpSp>
          <p:nvGrpSpPr>
            <p:cNvPr id="388" name="Google Shape;388;p21"/>
            <p:cNvGrpSpPr/>
            <p:nvPr/>
          </p:nvGrpSpPr>
          <p:grpSpPr>
            <a:xfrm>
              <a:off x="4366964" y="1763432"/>
              <a:ext cx="3346037" cy="4387754"/>
              <a:chOff x="756856" y="1763433"/>
              <a:chExt cx="3346037" cy="4387754"/>
            </a:xfrm>
          </p:grpSpPr>
          <p:pic>
            <p:nvPicPr>
              <p:cNvPr id="389" name="Google Shape;389;p2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rot="5400000">
                <a:off x="294084" y="2307549"/>
                <a:ext cx="4352925" cy="3264693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390" name="Google Shape;390;p21"/>
              <p:cNvSpPr txBox="1"/>
              <p:nvPr/>
            </p:nvSpPr>
            <p:spPr>
              <a:xfrm>
                <a:off x="756856" y="5828021"/>
                <a:ext cx="2118370" cy="323166"/>
              </a:xfrm>
              <a:prstGeom prst="rect">
                <a:avLst/>
              </a:prstGeom>
              <a:gradFill>
                <a:gsLst>
                  <a:gs pos="0">
                    <a:srgbClr val="F09557"/>
                  </a:gs>
                  <a:gs pos="48000">
                    <a:srgbClr val="ED8037"/>
                  </a:gs>
                  <a:gs pos="100000">
                    <a:srgbClr val="F4B081"/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500 mm focal length</a:t>
                </a:r>
                <a:endParaRPr/>
              </a:p>
            </p:txBody>
          </p:sp>
          <p:sp>
            <p:nvSpPr>
              <p:cNvPr id="391" name="Google Shape;391;p21"/>
              <p:cNvSpPr txBox="1"/>
              <p:nvPr/>
            </p:nvSpPr>
            <p:spPr>
              <a:xfrm>
                <a:off x="1929823" y="2338379"/>
                <a:ext cx="458620" cy="5386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64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❷</a:t>
                </a:r>
                <a:endParaRPr b="0" i="0" sz="6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21"/>
              <p:cNvSpPr txBox="1"/>
              <p:nvPr/>
            </p:nvSpPr>
            <p:spPr>
              <a:xfrm>
                <a:off x="1199293" y="2630766"/>
                <a:ext cx="458620" cy="5386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64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❶</a:t>
                </a:r>
                <a:endParaRPr b="0" i="0" sz="6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3" name="Google Shape;393;p21"/>
            <p:cNvSpPr txBox="1"/>
            <p:nvPr/>
          </p:nvSpPr>
          <p:spPr>
            <a:xfrm>
              <a:off x="5426149" y="1291293"/>
              <a:ext cx="1735781" cy="323166"/>
            </a:xfrm>
            <a:prstGeom prst="rect">
              <a:avLst/>
            </a:prstGeom>
            <a:gradFill>
              <a:gsLst>
                <a:gs pos="0">
                  <a:srgbClr val="4B732F"/>
                </a:gs>
                <a:gs pos="48000">
                  <a:srgbClr val="73B148"/>
                </a:gs>
                <a:gs pos="100000">
                  <a:srgbClr val="A8D08C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Same two trees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/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But…</a:t>
            </a:r>
            <a:br>
              <a:rPr lang="en-US"/>
            </a:br>
            <a:r>
              <a:rPr lang="en-US"/>
              <a:t>what really caused that effect?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7"/>
          <p:cNvGrpSpPr/>
          <p:nvPr/>
        </p:nvGrpSpPr>
        <p:grpSpPr>
          <a:xfrm>
            <a:off x="4261003" y="7853044"/>
            <a:ext cx="4201530" cy="5352763"/>
            <a:chOff x="10476872" y="3629466"/>
            <a:chExt cx="1539335" cy="1961118"/>
          </a:xfrm>
        </p:grpSpPr>
        <p:sp>
          <p:nvSpPr>
            <p:cNvPr id="404" name="Google Shape;404;p7"/>
            <p:cNvSpPr/>
            <p:nvPr/>
          </p:nvSpPr>
          <p:spPr>
            <a:xfrm>
              <a:off x="10476872" y="3655430"/>
              <a:ext cx="1539335" cy="169835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5" name="Google Shape;405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359722" y="4349462"/>
              <a:ext cx="309541" cy="582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57970" y="3629466"/>
              <a:ext cx="930377" cy="1751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7"/>
            <p:cNvSpPr txBox="1"/>
            <p:nvPr/>
          </p:nvSpPr>
          <p:spPr>
            <a:xfrm>
              <a:off x="10674905" y="5353785"/>
              <a:ext cx="1143268" cy="236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Resulting image</a:t>
              </a:r>
              <a:endParaRPr/>
            </a:p>
          </p:txBody>
        </p:sp>
      </p:grpSp>
      <p:grpSp>
        <p:nvGrpSpPr>
          <p:cNvPr id="408" name="Google Shape;408;p7"/>
          <p:cNvGrpSpPr/>
          <p:nvPr/>
        </p:nvGrpSpPr>
        <p:grpSpPr>
          <a:xfrm>
            <a:off x="11047134" y="4916689"/>
            <a:ext cx="11940743" cy="7808600"/>
            <a:chOff x="11047134" y="4916689"/>
            <a:chExt cx="11940743" cy="7808600"/>
          </a:xfrm>
        </p:grpSpPr>
        <p:grpSp>
          <p:nvGrpSpPr>
            <p:cNvPr id="409" name="Google Shape;409;p7"/>
            <p:cNvGrpSpPr/>
            <p:nvPr/>
          </p:nvGrpSpPr>
          <p:grpSpPr>
            <a:xfrm>
              <a:off x="11047134" y="4916689"/>
              <a:ext cx="11931392" cy="7808600"/>
              <a:chOff x="2607979" y="2542705"/>
              <a:chExt cx="5965696" cy="3904300"/>
            </a:xfrm>
          </p:grpSpPr>
          <p:pic>
            <p:nvPicPr>
              <p:cNvPr id="410" name="Google Shape;410;p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565802" y="3795049"/>
                <a:ext cx="658415" cy="12394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1" name="Google Shape;411;p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607979" y="4010883"/>
                <a:ext cx="1086138" cy="80781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12" name="Google Shape;412;p7"/>
              <p:cNvCxnSpPr/>
              <p:nvPr/>
            </p:nvCxnSpPr>
            <p:spPr>
              <a:xfrm flipH="1" rot="10800000">
                <a:off x="3360234" y="2542705"/>
                <a:ext cx="4951273" cy="187208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3" name="Google Shape;413;p7"/>
              <p:cNvCxnSpPr/>
              <p:nvPr/>
            </p:nvCxnSpPr>
            <p:spPr>
              <a:xfrm>
                <a:off x="3360234" y="4414789"/>
                <a:ext cx="4888909" cy="2032216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id="414" name="Google Shape;414;p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915260" y="3795045"/>
                <a:ext cx="658415" cy="123948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15" name="Google Shape;415;p7"/>
              <p:cNvGrpSpPr/>
              <p:nvPr/>
            </p:nvGrpSpPr>
            <p:grpSpPr>
              <a:xfrm>
                <a:off x="5420594" y="2646005"/>
                <a:ext cx="2134110" cy="3554527"/>
                <a:chOff x="5420594" y="2646005"/>
                <a:chExt cx="2134110" cy="3554527"/>
              </a:xfrm>
            </p:grpSpPr>
            <p:sp>
              <p:nvSpPr>
                <p:cNvPr id="416" name="Google Shape;416;p7"/>
                <p:cNvSpPr txBox="1"/>
                <p:nvPr/>
              </p:nvSpPr>
              <p:spPr>
                <a:xfrm rot="1314246">
                  <a:off x="5426567" y="5608394"/>
                  <a:ext cx="1504535" cy="3231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3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Angle of view</a:t>
                  </a:r>
                  <a:endParaRPr/>
                </a:p>
              </p:txBody>
            </p:sp>
            <p:sp>
              <p:nvSpPr>
                <p:cNvPr id="417" name="Google Shape;417;p7"/>
                <p:cNvSpPr txBox="1"/>
                <p:nvPr/>
              </p:nvSpPr>
              <p:spPr>
                <a:xfrm rot="-1306092">
                  <a:off x="5616327" y="2913463"/>
                  <a:ext cx="1504535" cy="3231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3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Angle of view</a:t>
                  </a:r>
                  <a:endParaRPr/>
                </a:p>
              </p:txBody>
            </p:sp>
            <p:sp>
              <p:nvSpPr>
                <p:cNvPr id="418" name="Google Shape;418;p7"/>
                <p:cNvSpPr txBox="1"/>
                <p:nvPr/>
              </p:nvSpPr>
              <p:spPr>
                <a:xfrm>
                  <a:off x="5918655" y="4173486"/>
                  <a:ext cx="1636049" cy="6001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3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Two people of identical height</a:t>
                  </a:r>
                  <a:endParaRPr/>
                </a:p>
              </p:txBody>
            </p:sp>
          </p:grpSp>
        </p:grpSp>
        <p:pic>
          <p:nvPicPr>
            <p:cNvPr id="419" name="Google Shape;419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72131" y="7421365"/>
              <a:ext cx="1316830" cy="2478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671047" y="7421357"/>
              <a:ext cx="1316830" cy="24789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1" name="Google Shape;421;p7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/>
              <a:t>Wide-angle lens</a:t>
            </a:r>
            <a:endParaRPr/>
          </a:p>
        </p:txBody>
      </p:sp>
      <p:sp>
        <p:nvSpPr>
          <p:cNvPr id="422" name="Google Shape;422;p7"/>
          <p:cNvSpPr txBox="1"/>
          <p:nvPr>
            <p:ph idx="1" type="body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</a:pPr>
            <a:r>
              <a:rPr lang="en-US"/>
              <a:t>Camera positioned so person closest to camera fills height of frame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</a:pPr>
            <a:r>
              <a:rPr lang="en-US"/>
              <a:t>Person furthest from camera fills 1/3 height of  frame</a:t>
            </a:r>
            <a:endParaRPr/>
          </a:p>
          <a:p>
            <a:pPr indent="-101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23"/>
          <p:cNvGrpSpPr/>
          <p:nvPr/>
        </p:nvGrpSpPr>
        <p:grpSpPr>
          <a:xfrm>
            <a:off x="1011601" y="5777019"/>
            <a:ext cx="21976276" cy="3602785"/>
            <a:chOff x="1011601" y="5777019"/>
            <a:chExt cx="21976276" cy="3602785"/>
          </a:xfrm>
        </p:grpSpPr>
        <p:grpSp>
          <p:nvGrpSpPr>
            <p:cNvPr id="428" name="Google Shape;428;p23"/>
            <p:cNvGrpSpPr/>
            <p:nvPr/>
          </p:nvGrpSpPr>
          <p:grpSpPr>
            <a:xfrm>
              <a:off x="1011601" y="5777019"/>
              <a:ext cx="21295770" cy="3602785"/>
              <a:chOff x="-2331668" y="3407560"/>
              <a:chExt cx="10647885" cy="1801393"/>
            </a:xfrm>
          </p:grpSpPr>
          <p:pic>
            <p:nvPicPr>
              <p:cNvPr id="429" name="Google Shape;429;p2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2331668" y="4010883"/>
                <a:ext cx="1086138" cy="80781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30" name="Google Shape;430;p23"/>
              <p:cNvCxnSpPr/>
              <p:nvPr/>
            </p:nvCxnSpPr>
            <p:spPr>
              <a:xfrm flipH="1" rot="10800000">
                <a:off x="-1646487" y="3407560"/>
                <a:ext cx="9962704" cy="1007227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31" name="Google Shape;431;p23"/>
              <p:cNvCxnSpPr/>
              <p:nvPr/>
            </p:nvCxnSpPr>
            <p:spPr>
              <a:xfrm>
                <a:off x="-1626298" y="4414787"/>
                <a:ext cx="9942515" cy="779628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grpSp>
            <p:nvGrpSpPr>
              <p:cNvPr id="432" name="Google Shape;432;p23"/>
              <p:cNvGrpSpPr/>
              <p:nvPr/>
            </p:nvGrpSpPr>
            <p:grpSpPr>
              <a:xfrm>
                <a:off x="2089398" y="3629460"/>
                <a:ext cx="1528998" cy="1579492"/>
                <a:chOff x="2089398" y="3629460"/>
                <a:chExt cx="1528998" cy="1579492"/>
              </a:xfrm>
            </p:grpSpPr>
            <p:sp>
              <p:nvSpPr>
                <p:cNvPr id="433" name="Google Shape;433;p23"/>
                <p:cNvSpPr txBox="1"/>
                <p:nvPr/>
              </p:nvSpPr>
              <p:spPr>
                <a:xfrm rot="333539">
                  <a:off x="2101513" y="4813674"/>
                  <a:ext cx="1504535" cy="3231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3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Angle of view</a:t>
                  </a:r>
                  <a:endParaRPr/>
                </a:p>
              </p:txBody>
            </p:sp>
            <p:sp>
              <p:nvSpPr>
                <p:cNvPr id="434" name="Google Shape;434;p23"/>
                <p:cNvSpPr txBox="1"/>
                <p:nvPr/>
              </p:nvSpPr>
              <p:spPr>
                <a:xfrm rot="-298585">
                  <a:off x="2102680" y="3694107"/>
                  <a:ext cx="1504535" cy="3231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3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Angle of view</a:t>
                  </a:r>
                  <a:endParaRPr/>
                </a:p>
              </p:txBody>
            </p:sp>
          </p:grpSp>
        </p:grpSp>
        <p:sp>
          <p:nvSpPr>
            <p:cNvPr id="435" name="Google Shape;435;p23"/>
            <p:cNvSpPr txBox="1"/>
            <p:nvPr/>
          </p:nvSpPr>
          <p:spPr>
            <a:xfrm>
              <a:off x="16936321" y="7145140"/>
              <a:ext cx="429317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Same two people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Same distance apart</a:t>
              </a:r>
              <a:endParaRPr/>
            </a:p>
          </p:txBody>
        </p:sp>
        <p:pic>
          <p:nvPicPr>
            <p:cNvPr id="436" name="Google Shape;436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972131" y="6377475"/>
              <a:ext cx="1316830" cy="2478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671047" y="6377467"/>
              <a:ext cx="1316830" cy="24789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8" name="Google Shape;438;p23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/>
              <a:t>Telephoto lens</a:t>
            </a:r>
            <a:endParaRPr/>
          </a:p>
        </p:txBody>
      </p:sp>
      <p:sp>
        <p:nvSpPr>
          <p:cNvPr id="439" name="Google Shape;439;p23"/>
          <p:cNvSpPr txBox="1"/>
          <p:nvPr>
            <p:ph idx="1" type="body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</a:pPr>
            <a:r>
              <a:rPr lang="en-US"/>
              <a:t>Camera moved back to fill frame with person closest to camera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</a:pPr>
            <a:r>
              <a:rPr lang="en-US"/>
              <a:t>Person furthest from camera fills 3/4 height of the frame</a:t>
            </a:r>
            <a:endParaRPr/>
          </a:p>
          <a:p>
            <a:pPr indent="-101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</a:pPr>
            <a:r>
              <a:t/>
            </a:r>
            <a:endParaRPr/>
          </a:p>
        </p:txBody>
      </p:sp>
      <p:grpSp>
        <p:nvGrpSpPr>
          <p:cNvPr id="440" name="Google Shape;440;p23"/>
          <p:cNvGrpSpPr/>
          <p:nvPr/>
        </p:nvGrpSpPr>
        <p:grpSpPr>
          <a:xfrm>
            <a:off x="3438976" y="8215499"/>
            <a:ext cx="4237776" cy="5395346"/>
            <a:chOff x="10476872" y="3629466"/>
            <a:chExt cx="1568028" cy="1996343"/>
          </a:xfrm>
        </p:grpSpPr>
        <p:sp>
          <p:nvSpPr>
            <p:cNvPr id="441" name="Google Shape;441;p23"/>
            <p:cNvSpPr/>
            <p:nvPr/>
          </p:nvSpPr>
          <p:spPr>
            <a:xfrm>
              <a:off x="10476872" y="3663318"/>
              <a:ext cx="1568028" cy="1689489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2" name="Google Shape;442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267293" y="3898990"/>
              <a:ext cx="698000" cy="131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98811" y="3629466"/>
              <a:ext cx="930377" cy="1751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23"/>
            <p:cNvSpPr txBox="1"/>
            <p:nvPr/>
          </p:nvSpPr>
          <p:spPr>
            <a:xfrm>
              <a:off x="10681672" y="5386659"/>
              <a:ext cx="1158428" cy="239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Resulting image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January 2023</a:t>
            </a:r>
            <a:endParaRPr/>
          </a:p>
        </p:txBody>
      </p:sp>
      <p:sp>
        <p:nvSpPr>
          <p:cNvPr id="178" name="Google Shape;178;p3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lang="en-US" sz="5500"/>
              <a:t>Agenda</a:t>
            </a:r>
            <a:endParaRPr/>
          </a:p>
        </p:txBody>
      </p:sp>
      <p:sp>
        <p:nvSpPr>
          <p:cNvPr id="179" name="Google Shape;179;p3"/>
          <p:cNvSpPr txBox="1"/>
          <p:nvPr>
            <p:ph idx="2" type="body"/>
          </p:nvPr>
        </p:nvSpPr>
        <p:spPr>
          <a:xfrm>
            <a:off x="1030759" y="3401616"/>
            <a:ext cx="12160308" cy="1031438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Featured speaker:			</a:t>
            </a:r>
            <a:r>
              <a:rPr lang="en-US" sz="3200">
                <a:solidFill>
                  <a:srgbClr val="FFFF00"/>
                </a:solidFill>
              </a:rPr>
              <a:t>Daniel Cadieux</a:t>
            </a:r>
            <a:br>
              <a:rPr lang="en-US" sz="3200">
                <a:solidFill>
                  <a:srgbClr val="57FF37"/>
                </a:solidFill>
              </a:rPr>
            </a:br>
            <a:r>
              <a:rPr lang="en-US" sz="3200">
                <a:solidFill>
                  <a:srgbClr val="57FF37"/>
                </a:solidFill>
              </a:rPr>
              <a:t>							</a:t>
            </a:r>
            <a:r>
              <a:rPr lang="en-US" sz="3200">
                <a:solidFill>
                  <a:srgbClr val="FFFF00"/>
                </a:solidFill>
              </a:rPr>
              <a:t>Wildlife Photography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Report on</a:t>
            </a:r>
            <a:br>
              <a:rPr lang="en-US" sz="3200"/>
            </a:br>
            <a:r>
              <a:rPr lang="en-US" sz="3200"/>
              <a:t>December potluck social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January Challenge:			</a:t>
            </a:r>
            <a:r>
              <a:rPr lang="en-US" sz="3200">
                <a:solidFill>
                  <a:srgbClr val="FFFF00"/>
                </a:solidFill>
              </a:rPr>
              <a:t>Urban life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January technique review:		</a:t>
            </a:r>
            <a:r>
              <a:rPr lang="en-US" sz="3200">
                <a:solidFill>
                  <a:srgbClr val="FFFF00"/>
                </a:solidFill>
              </a:rPr>
              <a:t>Leading lines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Upcoming events</a:t>
            </a:r>
            <a:br>
              <a:rPr lang="en-US" sz="3200"/>
            </a:br>
            <a:r>
              <a:rPr lang="en-US" sz="3200"/>
              <a:t>		Workshop:			</a:t>
            </a:r>
            <a:r>
              <a:rPr lang="en-US" sz="3200">
                <a:solidFill>
                  <a:srgbClr val="FFFF00"/>
                </a:solidFill>
              </a:rPr>
              <a:t>Still Life – Botanicals on White</a:t>
            </a:r>
            <a:br>
              <a:rPr lang="en-US" sz="3200"/>
            </a:br>
            <a:r>
              <a:rPr lang="en-US" sz="3200"/>
              <a:t>		February challenge:		</a:t>
            </a:r>
            <a:r>
              <a:rPr lang="en-US" sz="3200">
                <a:solidFill>
                  <a:srgbClr val="FFFF00"/>
                </a:solidFill>
              </a:rPr>
              <a:t>Tools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		February technique:		</a:t>
            </a:r>
            <a:r>
              <a:rPr lang="en-US" sz="3200">
                <a:solidFill>
                  <a:srgbClr val="FFFF00"/>
                </a:solidFill>
              </a:rPr>
              <a:t>Long depth of field</a:t>
            </a:r>
            <a:br>
              <a:rPr lang="en-US" sz="3200">
                <a:solidFill>
                  <a:srgbClr val="57FF37"/>
                </a:solidFill>
              </a:rPr>
            </a:br>
            <a:r>
              <a:rPr lang="en-US" sz="3200">
                <a:solidFill>
                  <a:srgbClr val="57FF37"/>
                </a:solidFill>
              </a:rPr>
              <a:t>		</a:t>
            </a:r>
            <a:r>
              <a:rPr lang="en-US" sz="3200"/>
              <a:t>Spring competition:		</a:t>
            </a:r>
            <a:r>
              <a:rPr lang="en-US" sz="3200">
                <a:solidFill>
                  <a:srgbClr val="FFFF00"/>
                </a:solidFill>
              </a:rPr>
              <a:t>Water</a:t>
            </a:r>
            <a:br>
              <a:rPr lang="en-US" sz="3200">
                <a:solidFill>
                  <a:srgbClr val="57FF37"/>
                </a:solidFill>
              </a:rPr>
            </a:br>
            <a:r>
              <a:rPr lang="en-US" sz="3200">
                <a:solidFill>
                  <a:srgbClr val="57FF37"/>
                </a:solidFill>
              </a:rPr>
              <a:t>		</a:t>
            </a:r>
            <a:r>
              <a:rPr lang="en-US" sz="3200"/>
              <a:t>Interclub competition:	</a:t>
            </a:r>
            <a:r>
              <a:rPr lang="en-US" sz="3200">
                <a:solidFill>
                  <a:srgbClr val="FFFF00"/>
                </a:solidFill>
              </a:rPr>
              <a:t>Urban life</a:t>
            </a:r>
            <a:endParaRPr sz="3200">
              <a:solidFill>
                <a:srgbClr val="FFFF00"/>
              </a:solidFill>
            </a:endParaRPr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Poll:						</a:t>
            </a:r>
            <a:r>
              <a:rPr lang="en-US" sz="3200">
                <a:solidFill>
                  <a:srgbClr val="FFFF00"/>
                </a:solidFill>
              </a:rPr>
              <a:t>Potential workshop topics</a:t>
            </a:r>
            <a:endParaRPr sz="3200"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Photography 101:			</a:t>
            </a:r>
            <a:r>
              <a:rPr lang="en-US" sz="3200">
                <a:solidFill>
                  <a:srgbClr val="FFFF00"/>
                </a:solidFill>
              </a:rPr>
              <a:t>Focal length compression</a:t>
            </a:r>
            <a:endParaRPr sz="3200">
              <a:solidFill>
                <a:srgbClr val="FFFF00"/>
              </a:solidFill>
            </a:endParaRPr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solidFill>
                  <a:schemeClr val="lt1"/>
                </a:solidFill>
              </a:rPr>
              <a:t>Notices</a:t>
            </a:r>
            <a:endParaRPr sz="3200"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Next Meeting</a:t>
            </a:r>
            <a:endParaRPr sz="3200"/>
          </a:p>
        </p:txBody>
      </p:sp>
      <p:grpSp>
        <p:nvGrpSpPr>
          <p:cNvPr id="180" name="Google Shape;180;p3"/>
          <p:cNvGrpSpPr/>
          <p:nvPr/>
        </p:nvGrpSpPr>
        <p:grpSpPr>
          <a:xfrm>
            <a:off x="15253562" y="6962235"/>
            <a:ext cx="9000170" cy="6474909"/>
            <a:chOff x="15253562" y="6962235"/>
            <a:chExt cx="9000170" cy="6474909"/>
          </a:xfrm>
        </p:grpSpPr>
        <p:pic>
          <p:nvPicPr>
            <p:cNvPr id="181" name="Google Shape;181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253562" y="7506072"/>
              <a:ext cx="8896608" cy="5931072"/>
            </a:xfrm>
            <a:prstGeom prst="rect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2" name="Google Shape;182;p3"/>
            <p:cNvSpPr txBox="1"/>
            <p:nvPr/>
          </p:nvSpPr>
          <p:spPr>
            <a:xfrm>
              <a:off x="21743469" y="6962235"/>
              <a:ext cx="2510263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William Farlow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4"/>
          <p:cNvSpPr txBox="1"/>
          <p:nvPr>
            <p:ph type="title"/>
          </p:nvPr>
        </p:nvSpPr>
        <p:spPr>
          <a:xfrm>
            <a:off x="1676400" y="71341"/>
            <a:ext cx="21031200" cy="1705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/>
              <a:t>Relative distance to objects</a:t>
            </a:r>
            <a:endParaRPr/>
          </a:p>
        </p:txBody>
      </p:sp>
      <p:grpSp>
        <p:nvGrpSpPr>
          <p:cNvPr id="450" name="Google Shape;450;p74"/>
          <p:cNvGrpSpPr/>
          <p:nvPr/>
        </p:nvGrpSpPr>
        <p:grpSpPr>
          <a:xfrm>
            <a:off x="278945" y="1439258"/>
            <a:ext cx="23959153" cy="6812108"/>
            <a:chOff x="278945" y="1439258"/>
            <a:chExt cx="23959153" cy="6812108"/>
          </a:xfrm>
        </p:grpSpPr>
        <p:grpSp>
          <p:nvGrpSpPr>
            <p:cNvPr id="451" name="Google Shape;451;p74"/>
            <p:cNvGrpSpPr/>
            <p:nvPr/>
          </p:nvGrpSpPr>
          <p:grpSpPr>
            <a:xfrm>
              <a:off x="20036568" y="2004234"/>
              <a:ext cx="4201530" cy="5399958"/>
              <a:chOff x="10476872" y="3629466"/>
              <a:chExt cx="1539335" cy="1978409"/>
            </a:xfrm>
          </p:grpSpPr>
          <p:sp>
            <p:nvSpPr>
              <p:cNvPr id="452" name="Google Shape;452;p74"/>
              <p:cNvSpPr/>
              <p:nvPr/>
            </p:nvSpPr>
            <p:spPr>
              <a:xfrm>
                <a:off x="10476872" y="3655430"/>
                <a:ext cx="1539335" cy="1698355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3" name="Google Shape;453;p7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1359722" y="4349462"/>
                <a:ext cx="309541" cy="582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4" name="Google Shape;454;p7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0557970" y="3629466"/>
                <a:ext cx="930377" cy="17514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5" name="Google Shape;455;p74"/>
              <p:cNvSpPr txBox="1"/>
              <p:nvPr/>
            </p:nvSpPr>
            <p:spPr>
              <a:xfrm>
                <a:off x="10589072" y="5371076"/>
                <a:ext cx="1314935" cy="236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Resulting image</a:t>
                </a:r>
                <a:endParaRPr/>
              </a:p>
            </p:txBody>
          </p:sp>
        </p:grpSp>
        <p:grpSp>
          <p:nvGrpSpPr>
            <p:cNvPr id="456" name="Google Shape;456;p74"/>
            <p:cNvGrpSpPr/>
            <p:nvPr/>
          </p:nvGrpSpPr>
          <p:grpSpPr>
            <a:xfrm>
              <a:off x="278945" y="1439258"/>
              <a:ext cx="18811125" cy="6812108"/>
              <a:chOff x="294583" y="2055814"/>
              <a:chExt cx="18811125" cy="6812108"/>
            </a:xfrm>
          </p:grpSpPr>
          <p:grpSp>
            <p:nvGrpSpPr>
              <p:cNvPr id="457" name="Google Shape;457;p74"/>
              <p:cNvGrpSpPr/>
              <p:nvPr/>
            </p:nvGrpSpPr>
            <p:grpSpPr>
              <a:xfrm>
                <a:off x="8688779" y="2055814"/>
                <a:ext cx="10416929" cy="6812108"/>
                <a:chOff x="11047134" y="4916689"/>
                <a:chExt cx="11940743" cy="7808600"/>
              </a:xfrm>
            </p:grpSpPr>
            <p:grpSp>
              <p:nvGrpSpPr>
                <p:cNvPr id="458" name="Google Shape;458;p74"/>
                <p:cNvGrpSpPr/>
                <p:nvPr/>
              </p:nvGrpSpPr>
              <p:grpSpPr>
                <a:xfrm>
                  <a:off x="11047134" y="4916689"/>
                  <a:ext cx="11931392" cy="7808600"/>
                  <a:chOff x="2607979" y="2542705"/>
                  <a:chExt cx="5965696" cy="3904300"/>
                </a:xfrm>
              </p:grpSpPr>
              <p:pic>
                <p:nvPicPr>
                  <p:cNvPr id="459" name="Google Shape;459;p7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0"/>
                  <a:stretch/>
                </p:blipFill>
                <p:spPr>
                  <a:xfrm>
                    <a:off x="4565802" y="3795049"/>
                    <a:ext cx="658415" cy="12394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60" name="Google Shape;460;p74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2607979" y="4010883"/>
                    <a:ext cx="1086138" cy="8078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461" name="Google Shape;461;p74"/>
                  <p:cNvCxnSpPr/>
                  <p:nvPr/>
                </p:nvCxnSpPr>
                <p:spPr>
                  <a:xfrm flipH="1" rot="10800000">
                    <a:off x="3360234" y="2542705"/>
                    <a:ext cx="4951273" cy="1872085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accen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462" name="Google Shape;462;p74"/>
                  <p:cNvCxnSpPr/>
                  <p:nvPr/>
                </p:nvCxnSpPr>
                <p:spPr>
                  <a:xfrm>
                    <a:off x="3360234" y="4414789"/>
                    <a:ext cx="4888909" cy="2032216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accen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  <p:pic>
                <p:nvPicPr>
                  <p:cNvPr id="463" name="Google Shape;463;p7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0"/>
                  <a:stretch/>
                </p:blipFill>
                <p:spPr>
                  <a:xfrm>
                    <a:off x="7915260" y="3795045"/>
                    <a:ext cx="658415" cy="12394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4" name="Google Shape;464;p7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14972131" y="7421365"/>
                  <a:ext cx="1316830" cy="24789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5" name="Google Shape;465;p7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21671047" y="7421357"/>
                  <a:ext cx="1316830" cy="24789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66" name="Google Shape;466;p74"/>
              <p:cNvSpPr txBox="1"/>
              <p:nvPr/>
            </p:nvSpPr>
            <p:spPr>
              <a:xfrm>
                <a:off x="294583" y="2932294"/>
                <a:ext cx="11038092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Foreground subject 1/3 of the way to background subject</a:t>
                </a:r>
                <a:endParaRPr/>
              </a:p>
              <a:p>
                <a:pPr indent="-571500" lvl="0" marL="5715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Char char="•"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subjects appear to be vastly different size</a:t>
                </a:r>
                <a:endParaRPr/>
              </a:p>
              <a:p>
                <a:pPr indent="-571500" lvl="0" marL="5715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Char char="•"/>
                </a:pPr>
                <a:r>
                  <a:rPr b="1" i="1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therefore appear to be far apart</a:t>
                </a:r>
                <a:endParaRPr/>
              </a:p>
            </p:txBody>
          </p:sp>
        </p:grpSp>
      </p:grpSp>
      <p:grpSp>
        <p:nvGrpSpPr>
          <p:cNvPr id="467" name="Google Shape;467;p74"/>
          <p:cNvGrpSpPr/>
          <p:nvPr/>
        </p:nvGrpSpPr>
        <p:grpSpPr>
          <a:xfrm>
            <a:off x="278945" y="7929080"/>
            <a:ext cx="23974325" cy="5715579"/>
            <a:chOff x="278945" y="7929080"/>
            <a:chExt cx="23974325" cy="5715579"/>
          </a:xfrm>
        </p:grpSpPr>
        <p:grpSp>
          <p:nvGrpSpPr>
            <p:cNvPr id="468" name="Google Shape;468;p74"/>
            <p:cNvGrpSpPr/>
            <p:nvPr/>
          </p:nvGrpSpPr>
          <p:grpSpPr>
            <a:xfrm>
              <a:off x="278945" y="7929080"/>
              <a:ext cx="19156286" cy="4420375"/>
              <a:chOff x="123316" y="8565374"/>
              <a:chExt cx="19156286" cy="4420375"/>
            </a:xfrm>
          </p:grpSpPr>
          <p:sp>
            <p:nvSpPr>
              <p:cNvPr id="469" name="Google Shape;469;p74"/>
              <p:cNvSpPr txBox="1"/>
              <p:nvPr/>
            </p:nvSpPr>
            <p:spPr>
              <a:xfrm>
                <a:off x="229249" y="8565374"/>
                <a:ext cx="10936665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Foreground subject 2/3 of the way to background subject</a:t>
                </a:r>
                <a:endParaRPr/>
              </a:p>
              <a:p>
                <a:pPr indent="-571500" lvl="0" marL="5715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Char char="•"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Subjects appear to be more similar size</a:t>
                </a:r>
                <a:endParaRPr/>
              </a:p>
              <a:p>
                <a:pPr indent="-571500" lvl="0" marL="5715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Char char="•"/>
                </a:pPr>
                <a:r>
                  <a:rPr b="1" i="1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therefore appear to be closer together</a:t>
                </a:r>
                <a:endParaRPr/>
              </a:p>
            </p:txBody>
          </p:sp>
          <p:grpSp>
            <p:nvGrpSpPr>
              <p:cNvPr id="470" name="Google Shape;470;p74"/>
              <p:cNvGrpSpPr/>
              <p:nvPr/>
            </p:nvGrpSpPr>
            <p:grpSpPr>
              <a:xfrm>
                <a:off x="123316" y="9870617"/>
                <a:ext cx="19156286" cy="3115132"/>
                <a:chOff x="123316" y="9870617"/>
                <a:chExt cx="19156286" cy="3115132"/>
              </a:xfrm>
            </p:grpSpPr>
            <p:pic>
              <p:nvPicPr>
                <p:cNvPr id="471" name="Google Shape;471;p74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123316" y="10922426"/>
                  <a:ext cx="1893530" cy="14083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72" name="Google Shape;472;p74"/>
                <p:cNvCxnSpPr/>
                <p:nvPr/>
              </p:nvCxnSpPr>
              <p:spPr>
                <a:xfrm flipH="1" rot="10800000">
                  <a:off x="1317833" y="9870617"/>
                  <a:ext cx="17368585" cy="1755959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73" name="Google Shape;473;p74"/>
                <p:cNvCxnSpPr/>
                <p:nvPr/>
              </p:nvCxnSpPr>
              <p:spPr>
                <a:xfrm>
                  <a:off x="1353030" y="11626577"/>
                  <a:ext cx="17333388" cy="1359172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pic>
              <p:nvPicPr>
                <p:cNvPr id="474" name="Google Shape;474;p7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12292434" y="10394023"/>
                  <a:ext cx="1147855" cy="21608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5" name="Google Shape;475;p7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18131747" y="10394016"/>
                  <a:ext cx="1147855" cy="21608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76" name="Google Shape;476;p74"/>
            <p:cNvGrpSpPr/>
            <p:nvPr/>
          </p:nvGrpSpPr>
          <p:grpSpPr>
            <a:xfrm>
              <a:off x="20015494" y="8236492"/>
              <a:ext cx="4237776" cy="5408167"/>
              <a:chOff x="10476872" y="3629466"/>
              <a:chExt cx="1568028" cy="2001087"/>
            </a:xfrm>
          </p:grpSpPr>
          <p:sp>
            <p:nvSpPr>
              <p:cNvPr id="477" name="Google Shape;477;p74"/>
              <p:cNvSpPr/>
              <p:nvPr/>
            </p:nvSpPr>
            <p:spPr>
              <a:xfrm>
                <a:off x="10476872" y="3663318"/>
                <a:ext cx="1568028" cy="1689489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8" name="Google Shape;478;p7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1267293" y="3898990"/>
                <a:ext cx="698000" cy="131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9" name="Google Shape;479;p7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0498811" y="3629466"/>
                <a:ext cx="930377" cy="17514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0" name="Google Shape;480;p74"/>
              <p:cNvSpPr txBox="1"/>
              <p:nvPr/>
            </p:nvSpPr>
            <p:spPr>
              <a:xfrm>
                <a:off x="10602320" y="5391403"/>
                <a:ext cx="1317132" cy="239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36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Resulting image</a:t>
                </a:r>
                <a:endParaRPr/>
              </a:p>
            </p:txBody>
          </p:sp>
        </p:grpSp>
      </p:grpSp>
      <p:sp>
        <p:nvSpPr>
          <p:cNvPr id="481" name="Google Shape;481;p74"/>
          <p:cNvSpPr txBox="1"/>
          <p:nvPr/>
        </p:nvSpPr>
        <p:spPr>
          <a:xfrm>
            <a:off x="130730" y="12234189"/>
            <a:ext cx="10822446" cy="1323439"/>
          </a:xfrm>
          <a:prstGeom prst="rect">
            <a:avLst/>
          </a:prstGeom>
          <a:gradFill>
            <a:gsLst>
              <a:gs pos="0">
                <a:srgbClr val="F09557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1" lang="en-US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relative distance to the various objects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the frame gives a </a:t>
            </a:r>
            <a:r>
              <a:rPr b="1" i="1" lang="en-US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compressed</a:t>
            </a:r>
            <a:r>
              <a:rPr b="0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b="1" i="1" lang="en-US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expanded</a:t>
            </a:r>
            <a:r>
              <a:rPr b="0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2"/>
          <p:cNvSpPr txBox="1"/>
          <p:nvPr>
            <p:ph type="title"/>
          </p:nvPr>
        </p:nvSpPr>
        <p:spPr>
          <a:xfrm>
            <a:off x="6666756" y="370697"/>
            <a:ext cx="17567288" cy="20774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Proof change in focal length not the cause</a:t>
            </a:r>
            <a:endParaRPr/>
          </a:p>
        </p:txBody>
      </p:sp>
      <p:grpSp>
        <p:nvGrpSpPr>
          <p:cNvPr id="487" name="Google Shape;487;p22"/>
          <p:cNvGrpSpPr/>
          <p:nvPr/>
        </p:nvGrpSpPr>
        <p:grpSpPr>
          <a:xfrm>
            <a:off x="355244" y="3170832"/>
            <a:ext cx="6311512" cy="9425944"/>
            <a:chOff x="177622" y="1321356"/>
            <a:chExt cx="3155756" cy="4712972"/>
          </a:xfrm>
        </p:grpSpPr>
        <p:pic>
          <p:nvPicPr>
            <p:cNvPr id="488" name="Google Shape;488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57924" y="1411977"/>
              <a:ext cx="3075454" cy="4622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22"/>
            <p:cNvSpPr txBox="1"/>
            <p:nvPr/>
          </p:nvSpPr>
          <p:spPr>
            <a:xfrm>
              <a:off x="177622" y="1321356"/>
              <a:ext cx="2569792" cy="600165"/>
            </a:xfrm>
            <a:prstGeom prst="rect">
              <a:avLst/>
            </a:prstGeom>
            <a:gradFill>
              <a:gsLst>
                <a:gs pos="0">
                  <a:srgbClr val="F09557"/>
                </a:gs>
                <a:gs pos="48000">
                  <a:srgbClr val="ED8037"/>
                </a:gs>
                <a:gs pos="100000">
                  <a:srgbClr val="F4B081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200 mm focal length </a:t>
              </a:r>
              <a:endParaRPr/>
            </a:p>
            <a:p>
              <a:pPr indent="-571500" lvl="0" marL="5715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Char char="•"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apparent compression</a:t>
              </a:r>
              <a:endParaRPr/>
            </a:p>
          </p:txBody>
        </p:sp>
      </p:grpSp>
      <p:grpSp>
        <p:nvGrpSpPr>
          <p:cNvPr id="490" name="Google Shape;490;p22"/>
          <p:cNvGrpSpPr/>
          <p:nvPr/>
        </p:nvGrpSpPr>
        <p:grpSpPr>
          <a:xfrm>
            <a:off x="8409080" y="3170832"/>
            <a:ext cx="6282712" cy="9425944"/>
            <a:chOff x="4204540" y="1321356"/>
            <a:chExt cx="3141356" cy="4712972"/>
          </a:xfrm>
        </p:grpSpPr>
        <p:pic>
          <p:nvPicPr>
            <p:cNvPr id="491" name="Google Shape;491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70442" y="1411977"/>
              <a:ext cx="3075454" cy="4622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22"/>
            <p:cNvSpPr txBox="1"/>
            <p:nvPr/>
          </p:nvSpPr>
          <p:spPr>
            <a:xfrm>
              <a:off x="4204540" y="1321356"/>
              <a:ext cx="2862044" cy="600165"/>
            </a:xfrm>
            <a:prstGeom prst="rect">
              <a:avLst/>
            </a:prstGeom>
            <a:gradFill>
              <a:gsLst>
                <a:gs pos="0">
                  <a:srgbClr val="F09557"/>
                </a:gs>
                <a:gs pos="48000">
                  <a:srgbClr val="ED8037"/>
                </a:gs>
                <a:gs pos="100000">
                  <a:srgbClr val="F4B081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24 mm focal length</a:t>
              </a:r>
              <a:endParaRPr/>
            </a:p>
            <a:p>
              <a:pPr indent="-571500" lvl="0" marL="5715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600"/>
                <a:buFont typeface="Arial"/>
                <a:buChar char="•"/>
              </a:pPr>
              <a:r>
                <a:rPr b="0" i="0" lang="en-US" sz="3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taken from same position</a:t>
              </a:r>
              <a:endParaRPr/>
            </a:p>
          </p:txBody>
        </p:sp>
      </p:grpSp>
      <p:sp>
        <p:nvSpPr>
          <p:cNvPr id="493" name="Google Shape;493;p22"/>
          <p:cNvSpPr txBox="1"/>
          <p:nvPr/>
        </p:nvSpPr>
        <p:spPr>
          <a:xfrm>
            <a:off x="515848" y="12728028"/>
            <a:ext cx="23134304" cy="769441"/>
          </a:xfrm>
          <a:prstGeom prst="rect">
            <a:avLst/>
          </a:prstGeom>
          <a:gradFill>
            <a:gsLst>
              <a:gs pos="0">
                <a:srgbClr val="4B732F"/>
              </a:gs>
              <a:gs pos="48000">
                <a:srgbClr val="73B148"/>
              </a:gs>
              <a:gs pos="100000">
                <a:srgbClr val="A8D08C"/>
              </a:gs>
            </a:gsLst>
            <a:lin ang="162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 taken with 24 mm appears identical to 200 mm </a:t>
            </a:r>
            <a:r>
              <a:rPr b="1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when taken from same position and cropped</a:t>
            </a:r>
            <a:endParaRPr/>
          </a:p>
        </p:txBody>
      </p:sp>
      <p:grpSp>
        <p:nvGrpSpPr>
          <p:cNvPr id="494" name="Google Shape;494;p22"/>
          <p:cNvGrpSpPr/>
          <p:nvPr/>
        </p:nvGrpSpPr>
        <p:grpSpPr>
          <a:xfrm>
            <a:off x="11207512" y="3170832"/>
            <a:ext cx="12764868" cy="9425984"/>
            <a:chOff x="5603756" y="1321356"/>
            <a:chExt cx="6382434" cy="4712992"/>
          </a:xfrm>
        </p:grpSpPr>
        <p:pic>
          <p:nvPicPr>
            <p:cNvPr id="495" name="Google Shape;495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52984" y="1412129"/>
              <a:ext cx="3057216" cy="46222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22"/>
            <p:cNvSpPr txBox="1"/>
            <p:nvPr/>
          </p:nvSpPr>
          <p:spPr>
            <a:xfrm>
              <a:off x="8463834" y="1321356"/>
              <a:ext cx="3522356" cy="877163"/>
            </a:xfrm>
            <a:prstGeom prst="rect">
              <a:avLst/>
            </a:prstGeom>
            <a:gradFill>
              <a:gsLst>
                <a:gs pos="0">
                  <a:srgbClr val="F09557"/>
                </a:gs>
                <a:gs pos="48000">
                  <a:srgbClr val="ED8037"/>
                </a:gs>
                <a:gs pos="100000">
                  <a:srgbClr val="F4B081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24 mm focal length</a:t>
              </a:r>
              <a:endParaRPr/>
            </a:p>
            <a:p>
              <a:pPr indent="-571500" lvl="0" marL="5715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Char char="•"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taken from same position</a:t>
              </a:r>
              <a:endParaRPr/>
            </a:p>
            <a:p>
              <a:pPr indent="-571500" lvl="0" marL="5715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Char char="•"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cropped to same area as 200 mm</a:t>
              </a: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5603756" y="3429000"/>
              <a:ext cx="430306" cy="561195"/>
            </a:xfrm>
            <a:prstGeom prst="rect">
              <a:avLst/>
            </a:prstGeom>
            <a:solidFill>
              <a:srgbClr val="FFFF00">
                <a:alpha val="29803"/>
              </a:srgbClr>
            </a:solidFill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98" name="Google Shape;498;p22"/>
            <p:cNvCxnSpPr/>
            <p:nvPr/>
          </p:nvCxnSpPr>
          <p:spPr>
            <a:xfrm flipH="1" rot="10800000">
              <a:off x="5603756" y="1411977"/>
              <a:ext cx="2649228" cy="201702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9" name="Google Shape;499;p22"/>
            <p:cNvCxnSpPr/>
            <p:nvPr/>
          </p:nvCxnSpPr>
          <p:spPr>
            <a:xfrm>
              <a:off x="5603756" y="3990195"/>
              <a:ext cx="2649228" cy="204413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500" name="Google Shape;50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056" y="805937"/>
            <a:ext cx="6132700" cy="2094190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1" name="Google Shape;501;p22"/>
          <p:cNvSpPr txBox="1"/>
          <p:nvPr/>
        </p:nvSpPr>
        <p:spPr>
          <a:xfrm>
            <a:off x="355245" y="335848"/>
            <a:ext cx="4593274" cy="646331"/>
          </a:xfrm>
          <a:prstGeom prst="rect">
            <a:avLst/>
          </a:prstGeom>
          <a:gradFill>
            <a:gsLst>
              <a:gs pos="0">
                <a:srgbClr val="F09557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Side view of bike racks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5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en-US"/>
              <a:t>Bottom line</a:t>
            </a:r>
            <a:endParaRPr/>
          </a:p>
        </p:txBody>
      </p:sp>
      <p:sp>
        <p:nvSpPr>
          <p:cNvPr id="507" name="Google Shape;507;p75"/>
          <p:cNvSpPr txBox="1"/>
          <p:nvPr>
            <p:ph idx="1" type="body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</a:pPr>
            <a:r>
              <a:rPr lang="en-US"/>
              <a:t>To make objects appear to be closer together</a:t>
            </a:r>
            <a:br>
              <a:rPr lang="en-US"/>
            </a:br>
            <a:r>
              <a:rPr lang="en-US"/>
              <a:t>(i.e. compressed)</a:t>
            </a:r>
            <a:endParaRPr/>
          </a:p>
          <a:p>
            <a:pPr indent="-4572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US"/>
              <a:t>get physically further back</a:t>
            </a:r>
            <a:endParaRPr/>
          </a:p>
          <a:p>
            <a:pPr indent="-101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</a:pPr>
            <a:r>
              <a:t/>
            </a:r>
            <a:endParaRPr/>
          </a:p>
          <a:p>
            <a:pPr indent="-101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</a:pPr>
            <a:r>
              <a:t/>
            </a:r>
            <a:endParaRPr/>
          </a:p>
          <a:p>
            <a:pPr indent="-101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</a:pPr>
            <a:r>
              <a:rPr lang="en-US"/>
              <a:t>To make objects appear to be further apart</a:t>
            </a:r>
            <a:endParaRPr/>
          </a:p>
          <a:p>
            <a:pPr indent="-457200" lvl="1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US"/>
              <a:t>get physically closer</a:t>
            </a:r>
            <a:endParaRPr/>
          </a:p>
          <a:p>
            <a:pPr indent="-101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</a:pPr>
            <a:r>
              <a:t/>
            </a:r>
            <a:endParaRPr/>
          </a:p>
        </p:txBody>
      </p:sp>
      <p:grpSp>
        <p:nvGrpSpPr>
          <p:cNvPr id="508" name="Google Shape;508;p75"/>
          <p:cNvGrpSpPr/>
          <p:nvPr/>
        </p:nvGrpSpPr>
        <p:grpSpPr>
          <a:xfrm>
            <a:off x="17660111" y="3325660"/>
            <a:ext cx="4237776" cy="4733527"/>
            <a:chOff x="20015494" y="8236492"/>
            <a:chExt cx="4237776" cy="4733527"/>
          </a:xfrm>
        </p:grpSpPr>
        <p:sp>
          <p:nvSpPr>
            <p:cNvPr id="509" name="Google Shape;509;p75"/>
            <p:cNvSpPr/>
            <p:nvPr/>
          </p:nvSpPr>
          <p:spPr>
            <a:xfrm>
              <a:off x="20015494" y="8327981"/>
              <a:ext cx="4237776" cy="4566038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0" name="Google Shape;510;p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51698" y="8964912"/>
              <a:ext cx="1886425" cy="3551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074787" y="8236492"/>
              <a:ext cx="2514451" cy="47335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2" name="Google Shape;512;p75"/>
          <p:cNvGrpSpPr/>
          <p:nvPr/>
        </p:nvGrpSpPr>
        <p:grpSpPr>
          <a:xfrm>
            <a:off x="17696357" y="8935481"/>
            <a:ext cx="4201530" cy="4780519"/>
            <a:chOff x="20036568" y="2004234"/>
            <a:chExt cx="4201530" cy="4780519"/>
          </a:xfrm>
        </p:grpSpPr>
        <p:sp>
          <p:nvSpPr>
            <p:cNvPr id="513" name="Google Shape;513;p75"/>
            <p:cNvSpPr/>
            <p:nvPr/>
          </p:nvSpPr>
          <p:spPr>
            <a:xfrm>
              <a:off x="20036568" y="2075101"/>
              <a:ext cx="4201530" cy="463556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4" name="Google Shape;514;p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446258" y="3969423"/>
              <a:ext cx="844875" cy="1590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257921" y="2004234"/>
              <a:ext cx="2539413" cy="47805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4"/>
          <p:cNvSpPr txBox="1"/>
          <p:nvPr>
            <p:ph type="title"/>
          </p:nvPr>
        </p:nvSpPr>
        <p:spPr>
          <a:xfrm>
            <a:off x="1206500" y="952500"/>
            <a:ext cx="11489556" cy="1975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0" lang="en-US" sz="7300"/>
              <a:t>CPOPC on Twitter</a:t>
            </a:r>
            <a:br>
              <a:rPr lang="en-US"/>
            </a:br>
            <a:r>
              <a:rPr b="0" lang="en-US" sz="5300"/>
              <a:t>Chris Taylor (Vice President)</a:t>
            </a:r>
            <a:endParaRPr b="0" sz="6700"/>
          </a:p>
        </p:txBody>
      </p:sp>
      <p:sp>
        <p:nvSpPr>
          <p:cNvPr id="521" name="Google Shape;521;p44"/>
          <p:cNvSpPr txBox="1"/>
          <p:nvPr>
            <p:ph idx="2" type="body"/>
          </p:nvPr>
        </p:nvSpPr>
        <p:spPr>
          <a:xfrm>
            <a:off x="1246784" y="3028028"/>
            <a:ext cx="19121686" cy="103188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12"/>
              <a:buFont typeface="Helvetica Neue"/>
              <a:buChar char="•"/>
            </a:pPr>
            <a:r>
              <a:rPr lang="en-US" sz="4400"/>
              <a:t>We now have a Twitter account</a:t>
            </a:r>
            <a:endParaRPr sz="3200"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Noto Sans Symbols"/>
              <a:buChar char="⮚"/>
            </a:pPr>
            <a:r>
              <a:rPr lang="en-US" sz="3600"/>
              <a:t>@CPOPC was taken</a:t>
            </a:r>
            <a:endParaRPr/>
          </a:p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12"/>
              <a:buFont typeface="Helvetica Neue"/>
              <a:buChar char="•"/>
            </a:pPr>
            <a:r>
              <a:rPr lang="en-US" sz="4400"/>
              <a:t>We will tweet 5 or 6 times a month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Noto Sans Symbols"/>
              <a:buChar char="⮚"/>
            </a:pPr>
            <a:r>
              <a:rPr lang="en-US" sz="3600"/>
              <a:t>upcoming challenges and competitions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Noto Sans Symbols"/>
              <a:buChar char="⮚"/>
            </a:pPr>
            <a:r>
              <a:rPr lang="en-US" sz="3600"/>
              <a:t>meeting announcements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28"/>
              <a:buFont typeface="Noto Sans Symbols"/>
              <a:buChar char="⮚"/>
            </a:pPr>
            <a:r>
              <a:rPr lang="en-US" sz="3600"/>
              <a:t>other items likely to be of interest to members</a:t>
            </a:r>
            <a:endParaRPr/>
          </a:p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</a:pPr>
            <a:r>
              <a:rPr lang="en-US">
                <a:solidFill>
                  <a:srgbClr val="FFFF00"/>
                </a:solidFill>
              </a:rPr>
              <a:t>https://twitter.com/OrleansPhotoClb</a:t>
            </a:r>
            <a:endParaRPr>
              <a:solidFill>
                <a:srgbClr val="FFFF00"/>
              </a:solidFill>
            </a:endParaRPr>
          </a:p>
          <a:p>
            <a:pPr indent="-727951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None/>
            </a:pPr>
            <a:r>
              <a:rPr lang="en-US" sz="4000"/>
              <a:t>NOTE:	Newsletters will continue as before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None/>
            </a:pPr>
            <a:r>
              <a:rPr lang="en-US" sz="4000"/>
              <a:t>             Challenge and Competition winners will be posted on our Facebook page </a:t>
            </a:r>
            <a:endParaRPr sz="4000"/>
          </a:p>
          <a:p>
            <a:pPr indent="-262813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22" name="Google Shape;522;p44"/>
          <p:cNvSpPr txBox="1"/>
          <p:nvPr/>
        </p:nvSpPr>
        <p:spPr>
          <a:xfrm>
            <a:off x="14827619" y="1608195"/>
            <a:ext cx="7889156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@OrleansPhotoClb</a:t>
            </a:r>
            <a:endParaRPr b="0" i="0" sz="66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3" name="Google Shape;52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75208" y="4841776"/>
            <a:ext cx="3541728" cy="294969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4"/>
          <p:cNvSpPr txBox="1"/>
          <p:nvPr/>
        </p:nvSpPr>
        <p:spPr>
          <a:xfrm>
            <a:off x="17448584" y="3628927"/>
            <a:ext cx="684076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Twitter wouldn’t let us have a “u”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4"/>
          <p:cNvSpPr/>
          <p:nvPr/>
        </p:nvSpPr>
        <p:spPr>
          <a:xfrm rot="-5400000">
            <a:off x="21383433" y="2388958"/>
            <a:ext cx="753262" cy="1278143"/>
          </a:xfrm>
          <a:prstGeom prst="leftBrace">
            <a:avLst>
              <a:gd fmla="val 30100" name="adj1"/>
              <a:gd fmla="val 50000" name="adj2"/>
            </a:avLst>
          </a:prstGeom>
          <a:noFill/>
          <a:ln cap="flat" cmpd="sng" w="34925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6"/>
          <p:cNvSpPr txBox="1"/>
          <p:nvPr/>
        </p:nvSpPr>
        <p:spPr>
          <a:xfrm>
            <a:off x="1030760" y="957782"/>
            <a:ext cx="1116124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Notices: </a:t>
            </a:r>
            <a:r>
              <a:rPr b="1" i="0" lang="en-US" sz="6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 published</a:t>
            </a:r>
            <a:endParaRPr/>
          </a:p>
        </p:txBody>
      </p:sp>
      <p:sp>
        <p:nvSpPr>
          <p:cNvPr id="531" name="Google Shape;531;p76"/>
          <p:cNvSpPr txBox="1"/>
          <p:nvPr/>
        </p:nvSpPr>
        <p:spPr>
          <a:xfrm>
            <a:off x="1030760" y="5842901"/>
            <a:ext cx="12096304" cy="2318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 published on the front page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AFMC newsletter December 2022</a:t>
            </a:r>
            <a:endParaRPr b="0" i="0" sz="36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2" name="Google Shape;53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34687" y="165616"/>
            <a:ext cx="10340852" cy="1338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5"/>
          <p:cNvSpPr txBox="1"/>
          <p:nvPr/>
        </p:nvSpPr>
        <p:spPr>
          <a:xfrm>
            <a:off x="1080491" y="957782"/>
            <a:ext cx="1116124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Notices: </a:t>
            </a:r>
            <a:r>
              <a:rPr b="1" i="0" lang="en-US" sz="6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MIFO</a:t>
            </a:r>
            <a:endParaRPr b="1" i="0" sz="60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45"/>
          <p:cNvSpPr txBox="1"/>
          <p:nvPr/>
        </p:nvSpPr>
        <p:spPr>
          <a:xfrm>
            <a:off x="1080491" y="1964916"/>
            <a:ext cx="10751470" cy="10074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FRANCOPHONES ONLY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MIFO lance un appel aux artistes visuels francophones de la région de la capitale nationale et de l'Est ontarien (professionnels et semi-professionnels) pour des soumissions d’expositions pour 2023-2024. Est-ce que des artistes francophones de votre réseau seraient intéressés?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 artistes intéressés peuvent soumettre leur candidature sur le </a:t>
            </a:r>
            <a:r>
              <a:rPr b="0" i="0" lang="en-US" sz="36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mifo.ca 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d’ici le 15 janvier 2023.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 plaisir d’exposer vos artistes dans notre galerie!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Amélie Lafrance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Coordonnatrice artistique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613 830-6436, poste 288 | Cellulaire : 613 808-7387</a:t>
            </a:r>
            <a:b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alafrance@mifo.ca | MIFO.CA</a:t>
            </a:r>
            <a:endParaRPr b="0" i="0" sz="36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9" name="Google Shape;53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1000" y="12039469"/>
            <a:ext cx="5276850" cy="1200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p45"/>
          <p:cNvGrpSpPr/>
          <p:nvPr/>
        </p:nvGrpSpPr>
        <p:grpSpPr>
          <a:xfrm>
            <a:off x="14745903" y="4763502"/>
            <a:ext cx="9638097" cy="6905038"/>
            <a:chOff x="14487995" y="1741170"/>
            <a:chExt cx="9638097" cy="6905038"/>
          </a:xfrm>
        </p:grpSpPr>
        <p:sp>
          <p:nvSpPr>
            <p:cNvPr id="541" name="Google Shape;541;p45"/>
            <p:cNvSpPr txBox="1"/>
            <p:nvPr/>
          </p:nvSpPr>
          <p:spPr>
            <a:xfrm>
              <a:off x="22205482" y="8112729"/>
              <a:ext cx="1920610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Pierre Roy</a:t>
              </a:r>
              <a:endParaRPr/>
            </a:p>
          </p:txBody>
        </p:sp>
        <p:pic>
          <p:nvPicPr>
            <p:cNvPr id="542" name="Google Shape;542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487995" y="1741170"/>
              <a:ext cx="9537764" cy="6317220"/>
            </a:xfrm>
            <a:prstGeom prst="rect">
              <a:avLst/>
            </a:prstGeom>
            <a:solidFill>
              <a:srgbClr val="ECECEC"/>
            </a:solidFill>
            <a:ln cap="sq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7"/>
          <p:cNvSpPr txBox="1"/>
          <p:nvPr/>
        </p:nvSpPr>
        <p:spPr>
          <a:xfrm>
            <a:off x="1080491" y="957782"/>
            <a:ext cx="1116124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Notices: </a:t>
            </a:r>
            <a:r>
              <a:rPr b="1" i="0" lang="en-US" sz="6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Spark 2023</a:t>
            </a:r>
            <a:endParaRPr b="1" i="0" sz="60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8" name="Google Shape;548;p77"/>
          <p:cNvSpPr txBox="1"/>
          <p:nvPr/>
        </p:nvSpPr>
        <p:spPr>
          <a:xfrm>
            <a:off x="1080491" y="3349911"/>
            <a:ext cx="11876092" cy="7304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b="0" baseline="3000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anniversary of SPARK Photo Festival Juried Exhibit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celebration of photography, and the artists, dreamers, innovators, storytellers, professionals and enthusiasts behind the camera lens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Ontario photographers invited to enter</a:t>
            </a:r>
            <a:endParaRPr/>
          </a:p>
          <a:p>
            <a:pPr indent="-3429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competition culminating in a month-long (Apr 1 – Apr 30) exhibition of top 25 photographs, with cash prizes for the best images as determined by jury</a:t>
            </a:r>
            <a:endParaRPr/>
          </a:p>
          <a:p>
            <a:pPr indent="-3429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year’s theme is </a:t>
            </a:r>
            <a:r>
              <a:rPr b="0" i="0" lang="en-US" sz="36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Water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submissions open through Wed, Feb 1, 8:00 PM EST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$30 submission fee for up to 3 images</a:t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9" name="Google Shape;54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9511" y="3349911"/>
            <a:ext cx="9458343" cy="945396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0" name="Google Shape;550;p77"/>
          <p:cNvSpPr txBox="1"/>
          <p:nvPr/>
        </p:nvSpPr>
        <p:spPr>
          <a:xfrm>
            <a:off x="1080491" y="1202068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Details: https://www.sparkphotofestival.org/ 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6"/>
          <p:cNvSpPr txBox="1"/>
          <p:nvPr/>
        </p:nvSpPr>
        <p:spPr>
          <a:xfrm>
            <a:off x="1318792" y="953344"/>
            <a:ext cx="1455147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Notices: </a:t>
            </a:r>
            <a:r>
              <a:rPr b="1" i="0" lang="en-US" sz="6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Additions to Resources page</a:t>
            </a:r>
            <a:endParaRPr b="1" i="0" sz="60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6" name="Google Shape;556;p46"/>
          <p:cNvSpPr txBox="1"/>
          <p:nvPr/>
        </p:nvSpPr>
        <p:spPr>
          <a:xfrm>
            <a:off x="1080490" y="2497818"/>
            <a:ext cx="11037715" cy="10536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 has added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Landscape Composition - Part 6: Depth, by Erez Marom</a:t>
            </a:r>
            <a:br>
              <a:rPr b="0" i="0" lang="en-US" sz="2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Tips &amp; Tricks, Tutorials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Essential Mirrorless Camera Advantages</a:t>
            </a:r>
            <a:b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Cameras and Equipment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photograph silhouettes</a:t>
            </a:r>
            <a:b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Cameras &amp; Equipment, Lighting, Photo Editing – General, Tips &amp; Tricks, Tutorials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Reasons to Photograph in Auto Mode</a:t>
            </a:r>
            <a:b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Cameras &amp; Equipment, Tips &amp; Tricks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36 photos from 2022 using PhotoPills</a:t>
            </a:r>
            <a:b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Cameras &amp; Equipment, Lighting,Tips &amp; Tricks, Tutorials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Amazing Tips For Better Face And Eye Detection</a:t>
            </a:r>
            <a:b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Cameras &amp; Equipment, Tips &amp; Tricks, Tutorials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Tips for Breathtaking Aquarium Photography</a:t>
            </a:r>
            <a:br>
              <a:rPr b="0" i="0" lang="en-US" sz="2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Lighting, Photo Editing – General, Tips &amp; Tricks, Tutorials</a:t>
            </a:r>
            <a:endParaRPr/>
          </a:p>
        </p:txBody>
      </p:sp>
      <p:grpSp>
        <p:nvGrpSpPr>
          <p:cNvPr id="557" name="Google Shape;557;p46"/>
          <p:cNvGrpSpPr/>
          <p:nvPr/>
        </p:nvGrpSpPr>
        <p:grpSpPr>
          <a:xfrm>
            <a:off x="13311739" y="5601903"/>
            <a:ext cx="10906271" cy="7936542"/>
            <a:chOff x="13302114" y="1713297"/>
            <a:chExt cx="10906271" cy="7936542"/>
          </a:xfrm>
        </p:grpSpPr>
        <p:sp>
          <p:nvSpPr>
            <p:cNvPr id="558" name="Google Shape;558;p46"/>
            <p:cNvSpPr txBox="1"/>
            <p:nvPr/>
          </p:nvSpPr>
          <p:spPr>
            <a:xfrm>
              <a:off x="22343921" y="9116360"/>
              <a:ext cx="1864464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Helvetica Neue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Donald Fry</a:t>
              </a:r>
              <a:endPara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559" name="Google Shape;559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02114" y="1713297"/>
              <a:ext cx="10906271" cy="7334450"/>
            </a:xfrm>
            <a:prstGeom prst="rect">
              <a:avLst/>
            </a:prstGeom>
            <a:solidFill>
              <a:srgbClr val="ECECEC"/>
            </a:solidFill>
            <a:ln cap="sq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7"/>
          <p:cNvSpPr txBox="1"/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February Meeting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47"/>
          <p:cNvSpPr/>
          <p:nvPr/>
        </p:nvSpPr>
        <p:spPr>
          <a:xfrm>
            <a:off x="1030759" y="2177480"/>
            <a:ext cx="23353241" cy="6647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February 11, Club Meeting on Zoom, 9.30am to 12 noon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 to basics: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Photography after dark with Peter Fundarek</a:t>
            </a:r>
            <a:endParaRPr b="0" i="0" sz="44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Challenge: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Tools</a:t>
            </a:r>
            <a:r>
              <a:rPr b="0" i="0" lang="en-US" sz="3600" u="none" cap="none" strike="noStrik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(submission deadline Saturday February 4, voting deadline Thursday February 9)</a:t>
            </a:r>
            <a:endParaRPr b="0" i="0" sz="3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Technique: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 depth of field </a:t>
            </a:r>
            <a:r>
              <a:rPr b="0" i="0" lang="en-US" sz="3600" u="none" cap="none" strike="noStrik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(submission deadline Wednesday February 8)</a:t>
            </a:r>
            <a:endParaRPr b="0" i="0" sz="3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101: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Travel photography tips, part 2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t/>
            </a:r>
            <a:endParaRPr b="0" i="0" sz="6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66" name="Google Shape;566;p47"/>
          <p:cNvGrpSpPr/>
          <p:nvPr/>
        </p:nvGrpSpPr>
        <p:grpSpPr>
          <a:xfrm>
            <a:off x="10780292" y="7214114"/>
            <a:ext cx="13416471" cy="6432355"/>
            <a:chOff x="10780292" y="7214114"/>
            <a:chExt cx="13416471" cy="6432355"/>
          </a:xfrm>
        </p:grpSpPr>
        <p:pic>
          <p:nvPicPr>
            <p:cNvPr id="567" name="Google Shape;567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995132" y="7214114"/>
              <a:ext cx="10201631" cy="6300761"/>
            </a:xfrm>
            <a:prstGeom prst="rect">
              <a:avLst/>
            </a:prstGeom>
            <a:solidFill>
              <a:srgbClr val="ECECEC"/>
            </a:solidFill>
            <a:ln cap="sq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sp>
          <p:nvSpPr>
            <p:cNvPr id="568" name="Google Shape;568;p47"/>
            <p:cNvSpPr txBox="1"/>
            <p:nvPr/>
          </p:nvSpPr>
          <p:spPr>
            <a:xfrm>
              <a:off x="10780292" y="13112990"/>
              <a:ext cx="3176317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Helvetica Neue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Jean-François Riel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8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Featured Speaker</a:t>
            </a:r>
            <a:endParaRPr/>
          </a:p>
        </p:txBody>
      </p:sp>
      <p:sp>
        <p:nvSpPr>
          <p:cNvPr id="188" name="Google Shape;188;p58"/>
          <p:cNvSpPr txBox="1"/>
          <p:nvPr>
            <p:ph idx="1" type="body"/>
          </p:nvPr>
        </p:nvSpPr>
        <p:spPr>
          <a:xfrm>
            <a:off x="1206500" y="2245961"/>
            <a:ext cx="9779000" cy="4482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lang="en-US" sz="5500"/>
              <a:t>Daniel Cadieux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lang="en-US"/>
              <a:t>Wildlife Photography</a:t>
            </a:r>
            <a:endParaRPr/>
          </a:p>
        </p:txBody>
      </p:sp>
      <p:sp>
        <p:nvSpPr>
          <p:cNvPr id="189" name="Google Shape;189;p58"/>
          <p:cNvSpPr txBox="1"/>
          <p:nvPr/>
        </p:nvSpPr>
        <p:spPr>
          <a:xfrm>
            <a:off x="12336378" y="12036846"/>
            <a:ext cx="11908306" cy="144655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https://www.dancadphotography.com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https://www.facebook.com/dancadphotography</a:t>
            </a:r>
            <a:endParaRPr/>
          </a:p>
        </p:txBody>
      </p:sp>
      <p:pic>
        <p:nvPicPr>
          <p:cNvPr id="190" name="Google Shape;19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6882" y="4352948"/>
            <a:ext cx="9430235" cy="7023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9"/>
          <p:cNvSpPr txBox="1"/>
          <p:nvPr>
            <p:ph type="title"/>
          </p:nvPr>
        </p:nvSpPr>
        <p:spPr>
          <a:xfrm>
            <a:off x="1206499" y="952500"/>
            <a:ext cx="17636671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1111"/>
              <a:buFont typeface="Helvetica Neue"/>
              <a:buNone/>
            </a:pPr>
            <a:r>
              <a:rPr lang="en-US"/>
              <a:t>Report on December potluck social</a:t>
            </a:r>
            <a:endParaRPr/>
          </a:p>
        </p:txBody>
      </p:sp>
      <p:grpSp>
        <p:nvGrpSpPr>
          <p:cNvPr id="196" name="Google Shape;196;p59"/>
          <p:cNvGrpSpPr/>
          <p:nvPr/>
        </p:nvGrpSpPr>
        <p:grpSpPr>
          <a:xfrm>
            <a:off x="10753134" y="4486965"/>
            <a:ext cx="13294450" cy="8900335"/>
            <a:chOff x="10339247" y="4205611"/>
            <a:chExt cx="13294450" cy="8900335"/>
          </a:xfrm>
        </p:grpSpPr>
        <p:pic>
          <p:nvPicPr>
            <p:cNvPr id="197" name="Google Shape;197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39247" y="4205611"/>
              <a:ext cx="13294450" cy="8180290"/>
            </a:xfrm>
            <a:prstGeom prst="rect">
              <a:avLst/>
            </a:prstGeom>
            <a:solidFill>
              <a:srgbClr val="ECECEC"/>
            </a:solidFill>
            <a:ln cap="sq" cmpd="sng" w="635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sp>
          <p:nvSpPr>
            <p:cNvPr id="198" name="Google Shape;198;p59"/>
            <p:cNvSpPr txBox="1"/>
            <p:nvPr/>
          </p:nvSpPr>
          <p:spPr>
            <a:xfrm>
              <a:off x="21464336" y="12572467"/>
              <a:ext cx="2169361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Lynda Buske</a:t>
              </a:r>
              <a:endPara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/>
          <p:cNvSpPr txBox="1"/>
          <p:nvPr>
            <p:ph type="title"/>
          </p:nvPr>
        </p:nvSpPr>
        <p:spPr>
          <a:xfrm>
            <a:off x="1212306" y="1048142"/>
            <a:ext cx="221409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Helvetica Neue"/>
              <a:buNone/>
            </a:pPr>
            <a:r>
              <a:rPr lang="en-US" sz="7000"/>
              <a:t>January challenge – Urban life</a:t>
            </a:r>
            <a:br>
              <a:rPr lang="en-US" sz="7000"/>
            </a:br>
            <a:endParaRPr sz="7000"/>
          </a:p>
        </p:txBody>
      </p:sp>
      <p:sp>
        <p:nvSpPr>
          <p:cNvPr id="204" name="Google Shape;204;p5"/>
          <p:cNvSpPr txBox="1"/>
          <p:nvPr/>
        </p:nvSpPr>
        <p:spPr>
          <a:xfrm>
            <a:off x="889636" y="2586166"/>
            <a:ext cx="10568196" cy="9749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85750" lvl="0" marL="2857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Capture the spontaneous encounters of life in cities or towns. Image must include a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live person, animal or plant.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FF0000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Off topic: </a:t>
            </a:r>
            <a:r>
              <a:rPr b="0" i="0" lang="en-US" sz="4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Clear rural indicators, e.g. open fields, silo, country lane, etc.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1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</a:t>
            </a:r>
            <a:br>
              <a:rPr b="1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Saturday, Jan 7 (midnight)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archived images are allowed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Post processing allowed</a:t>
            </a:r>
            <a:endParaRPr/>
          </a:p>
          <a:p>
            <a:pPr indent="-625475" lvl="5" marL="98107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if a composite, all parts must be your own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" name="Google Shape;2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3848" y="7794104"/>
            <a:ext cx="8206048" cy="554319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281" y="378699"/>
            <a:ext cx="4551714" cy="683934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51135" y="5777880"/>
            <a:ext cx="4085880" cy="612068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8" name="Google Shape;208;p5"/>
          <p:cNvSpPr txBox="1"/>
          <p:nvPr/>
        </p:nvSpPr>
        <p:spPr>
          <a:xfrm>
            <a:off x="6448926" y="12901627"/>
            <a:ext cx="4374922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Dawid Zawila on Unsplash</a:t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5"/>
          <p:cNvSpPr txBox="1"/>
          <p:nvPr/>
        </p:nvSpPr>
        <p:spPr>
          <a:xfrm>
            <a:off x="19263994" y="205339"/>
            <a:ext cx="4089245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Robert Bye on Unsplash</a:t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5"/>
          <p:cNvSpPr txBox="1"/>
          <p:nvPr/>
        </p:nvSpPr>
        <p:spPr>
          <a:xfrm>
            <a:off x="19895656" y="5111549"/>
            <a:ext cx="4089245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Ryoji Wata on Unsplash</a:t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742728" y="932623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lang="en-US" sz="6500"/>
              <a:t>January Technique – Leading lines</a:t>
            </a:r>
            <a:endParaRPr/>
          </a:p>
        </p:txBody>
      </p:sp>
      <p:sp>
        <p:nvSpPr>
          <p:cNvPr id="216" name="Google Shape;216;p36"/>
          <p:cNvSpPr txBox="1"/>
          <p:nvPr/>
        </p:nvSpPr>
        <p:spPr>
          <a:xfrm>
            <a:off x="1206500" y="4221381"/>
            <a:ext cx="7332826" cy="5273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Leading lines are a compositional technique where human-made or natural lines lead the viewer's eyes through a photograph to the subject or the heart of the image</a:t>
            </a:r>
            <a:endParaRPr b="0" i="1" sz="4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7" name="Google Shape;21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35700" y="932623"/>
            <a:ext cx="8473870" cy="564924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" name="Google Shape;21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71798" y="6937784"/>
            <a:ext cx="6505702" cy="650570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9" name="Google Shape;21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7624" y="3977680"/>
            <a:ext cx="5587532" cy="838213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0" name="Google Shape;220;p36"/>
          <p:cNvSpPr txBox="1"/>
          <p:nvPr/>
        </p:nvSpPr>
        <p:spPr>
          <a:xfrm>
            <a:off x="8719753" y="3490507"/>
            <a:ext cx="3802713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Sophie Dale, Unsplash</a:t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36"/>
          <p:cNvSpPr txBox="1"/>
          <p:nvPr/>
        </p:nvSpPr>
        <p:spPr>
          <a:xfrm>
            <a:off x="12926727" y="13031732"/>
            <a:ext cx="3711243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Roman Fox, Unsplash</a:t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36"/>
          <p:cNvSpPr txBox="1"/>
          <p:nvPr/>
        </p:nvSpPr>
        <p:spPr>
          <a:xfrm>
            <a:off x="15368324" y="424617"/>
            <a:ext cx="4065082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Marcos Nieto, Unsplash</a:t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0"/>
          <p:cNvSpPr txBox="1"/>
          <p:nvPr>
            <p:ph type="title"/>
          </p:nvPr>
        </p:nvSpPr>
        <p:spPr>
          <a:xfrm>
            <a:off x="742728" y="932623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lang="en-US" sz="6500"/>
              <a:t>Missed High Key image from December</a:t>
            </a:r>
            <a:endParaRPr/>
          </a:p>
        </p:txBody>
      </p:sp>
      <p:pic>
        <p:nvPicPr>
          <p:cNvPr id="228" name="Google Shape;22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3407" y="2266405"/>
            <a:ext cx="9920187" cy="992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60"/>
          <p:cNvSpPr txBox="1"/>
          <p:nvPr/>
        </p:nvSpPr>
        <p:spPr>
          <a:xfrm>
            <a:off x="6215336" y="12506369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Jean-François Riel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1"/>
          <p:cNvSpPr txBox="1"/>
          <p:nvPr>
            <p:ph type="title"/>
          </p:nvPr>
        </p:nvSpPr>
        <p:spPr>
          <a:xfrm>
            <a:off x="742728" y="932623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lang="en-US" sz="6500"/>
              <a:t>Jan 2023 Technique – Leading lines</a:t>
            </a:r>
            <a:endParaRPr/>
          </a:p>
        </p:txBody>
      </p:sp>
      <p:pic>
        <p:nvPicPr>
          <p:cNvPr id="235" name="Google Shape;23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9232" y="2105472"/>
            <a:ext cx="14898062" cy="10839892"/>
          </a:xfrm>
          <a:prstGeom prst="rect">
            <a:avLst/>
          </a:prstGeom>
          <a:solidFill>
            <a:srgbClr val="ECECEC"/>
          </a:solidFill>
          <a:ln cap="sq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36" name="Google Shape;236;p61"/>
          <p:cNvSpPr txBox="1"/>
          <p:nvPr/>
        </p:nvSpPr>
        <p:spPr>
          <a:xfrm>
            <a:off x="166664" y="12288774"/>
            <a:ext cx="5328592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1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ALAN WHITE</dc:creator>
</cp:coreProperties>
</file>