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8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</p:sldIdLst>
  <p:sldSz cy="13716000" cx="24384000"/>
  <p:notesSz cx="7045325" cy="9345600"/>
  <p:embeddedFontLst>
    <p:embeddedFont>
      <p:font typeface="Helvetica Neue"/>
      <p:regular r:id="rId54"/>
      <p:bold r:id="rId55"/>
      <p:italic r:id="rId56"/>
      <p:boldItalic r:id="rId5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4320">
          <p15:clr>
            <a:srgbClr val="000000"/>
          </p15:clr>
        </p15:guide>
        <p15:guide id="2" pos="768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58" roundtripDataSignature="AMtx7miNczGUvfQU/uJg1O5J7CViodZcq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4320" orient="horz"/>
        <p:guide pos="76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font" Target="fonts/HelveticaNeue-bold.fntdata"/><Relationship Id="rId10" Type="http://schemas.openxmlformats.org/officeDocument/2006/relationships/slide" Target="slides/slide5.xml"/><Relationship Id="rId54" Type="http://schemas.openxmlformats.org/officeDocument/2006/relationships/font" Target="fonts/HelveticaNeue-regular.fntdata"/><Relationship Id="rId13" Type="http://schemas.openxmlformats.org/officeDocument/2006/relationships/slide" Target="slides/slide8.xml"/><Relationship Id="rId57" Type="http://schemas.openxmlformats.org/officeDocument/2006/relationships/font" Target="fonts/HelveticaNeue-boldItalic.fntdata"/><Relationship Id="rId12" Type="http://schemas.openxmlformats.org/officeDocument/2006/relationships/slide" Target="slides/slide7.xml"/><Relationship Id="rId56" Type="http://schemas.openxmlformats.org/officeDocument/2006/relationships/font" Target="fonts/HelveticaNeue-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58" Type="http://customschemas.google.com/relationships/presentationmetadata" Target="meta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  <a:noFill/>
          <a:ln>
            <a:noFill/>
          </a:ln>
        </p:spPr>
        <p:txBody>
          <a:bodyPr anchorCtr="0" anchor="t" bIns="46550" lIns="93100" spcFirstLastPara="1" rIns="93100" wrap="square" tIns="4655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1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9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9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0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10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1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11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2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2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3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13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14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5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15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6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16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7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17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8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18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2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9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19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0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20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1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21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2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22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3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23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4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24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5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25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6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26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7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27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8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28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3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9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29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0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30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1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31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2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32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3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33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4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34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5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35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6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36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7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37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8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38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4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9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39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0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40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1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41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2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42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3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43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4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44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5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45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6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46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47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47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5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b0ac1c4a70_0_1:notes"/>
          <p:cNvSpPr/>
          <p:nvPr>
            <p:ph idx="2" type="sldImg"/>
          </p:nvPr>
        </p:nvSpPr>
        <p:spPr>
          <a:xfrm>
            <a:off x="407988" y="701675"/>
            <a:ext cx="6229500" cy="3503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b0ac1c4a70_0_1:notes"/>
          <p:cNvSpPr txBox="1"/>
          <p:nvPr>
            <p:ph idx="1" type="body"/>
          </p:nvPr>
        </p:nvSpPr>
        <p:spPr>
          <a:xfrm>
            <a:off x="939377" y="4439167"/>
            <a:ext cx="5166600" cy="4205400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6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9" name="Google Shape;109;p6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  <a:noFill/>
          <a:ln>
            <a:noFill/>
          </a:ln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7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7" name="Google Shape;117;p7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  <a:noFill/>
          <a:ln>
            <a:noFill/>
          </a:ln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8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8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9"/>
          <p:cNvSpPr txBox="1"/>
          <p:nvPr>
            <p:ph idx="1" type="body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  <a:defRPr b="1" sz="36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1" name="Google Shape;11;p49"/>
          <p:cNvSpPr txBox="1"/>
          <p:nvPr>
            <p:ph type="title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600"/>
              <a:buFont typeface="Helvetica Neue"/>
              <a:buNone/>
              <a:defRPr sz="11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12" name="Google Shape;12;p49"/>
          <p:cNvSpPr txBox="1"/>
          <p:nvPr>
            <p:ph idx="2" type="body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3" name="Google Shape;13;p49"/>
          <p:cNvSpPr txBox="1"/>
          <p:nvPr>
            <p:ph idx="12" type="sldNum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ullets &amp; Photo" type="tx">
  <p:cSld name="TITLE_AND_BODY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50"/>
          <p:cNvSpPr txBox="1"/>
          <p:nvPr>
            <p:ph type="title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16" name="Google Shape;16;p50"/>
          <p:cNvSpPr txBox="1"/>
          <p:nvPr>
            <p:ph idx="1" type="body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7" name="Google Shape;17;p50"/>
          <p:cNvSpPr txBox="1"/>
          <p:nvPr>
            <p:ph idx="2" type="body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8" name="Google Shape;18;p50"/>
          <p:cNvSpPr/>
          <p:nvPr>
            <p:ph idx="3" type="pic"/>
          </p:nvPr>
        </p:nvSpPr>
        <p:spPr>
          <a:xfrm>
            <a:off x="6380200" y="1263848"/>
            <a:ext cx="22529801" cy="11193471"/>
          </a:xfrm>
          <a:prstGeom prst="rect">
            <a:avLst/>
          </a:prstGeom>
          <a:noFill/>
          <a:ln>
            <a:noFill/>
          </a:ln>
        </p:spPr>
      </p:sp>
      <p:sp>
        <p:nvSpPr>
          <p:cNvPr id="19" name="Google Shape;19;p50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Photo Alt">
  <p:cSld name="Title &amp; Photo Al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1"/>
          <p:cNvSpPr txBox="1"/>
          <p:nvPr>
            <p:ph type="title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22" name="Google Shape;22;p51"/>
          <p:cNvSpPr txBox="1"/>
          <p:nvPr>
            <p:ph idx="1" type="body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23" name="Google Shape;23;p51"/>
          <p:cNvSpPr/>
          <p:nvPr>
            <p:ph idx="2" type="pic"/>
          </p:nvPr>
        </p:nvSpPr>
        <p:spPr>
          <a:xfrm>
            <a:off x="12052303" y="1270000"/>
            <a:ext cx="11188406" cy="11209889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Google Shape;24;p51"/>
          <p:cNvSpPr txBox="1"/>
          <p:nvPr>
            <p:ph idx="12" type="sldNum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">
  <p:cSld name="Bullet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2"/>
          <p:cNvSpPr txBox="1"/>
          <p:nvPr>
            <p:ph idx="1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27" name="Google Shape;27;p52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Photo">
  <p:cSld name="Title &amp; Photo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3"/>
          <p:cNvSpPr/>
          <p:nvPr>
            <p:ph idx="2" type="pic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  <a:noFill/>
          <a:ln>
            <a:noFill/>
          </a:ln>
        </p:spPr>
      </p:sp>
      <p:sp>
        <p:nvSpPr>
          <p:cNvPr id="30" name="Google Shape;30;p53"/>
          <p:cNvSpPr txBox="1"/>
          <p:nvPr>
            <p:ph type="title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600"/>
              <a:buFont typeface="Helvetica Neue"/>
              <a:buNone/>
              <a:defRPr sz="11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31" name="Google Shape;31;p53"/>
          <p:cNvSpPr txBox="1"/>
          <p:nvPr>
            <p:ph idx="1" type="body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  <a:defRPr b="1" sz="36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32" name="Google Shape;32;p53"/>
          <p:cNvSpPr txBox="1"/>
          <p:nvPr>
            <p:ph idx="3" type="body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33" name="Google Shape;33;p53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">
  <p:cSld name="Section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4"/>
          <p:cNvSpPr txBox="1"/>
          <p:nvPr>
            <p:ph type="title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600"/>
              <a:buFont typeface="Helvetica Neue"/>
              <a:buNone/>
              <a:defRPr b="0" sz="11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36" name="Google Shape;36;p54"/>
          <p:cNvSpPr txBox="1"/>
          <p:nvPr>
            <p:ph idx="12" type="sldNum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5"/>
          <p:cNvSpPr txBox="1"/>
          <p:nvPr>
            <p:ph type="title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39" name="Google Shape;39;p55"/>
          <p:cNvSpPr txBox="1"/>
          <p:nvPr>
            <p:ph idx="1" type="body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40" name="Google Shape;40;p55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sz="5500"/>
            </a:lvl1pPr>
            <a:lvl2pPr indent="-2286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sz="5500"/>
            </a:lvl2pPr>
            <a:lvl3pPr indent="-228600" lvl="2" marL="1371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sz="5500"/>
            </a:lvl3pPr>
            <a:lvl4pPr indent="-228600" lvl="3" marL="18288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sz="5500"/>
            </a:lvl4pPr>
            <a:lvl5pPr indent="-228600" lvl="4" marL="2286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41" name="Google Shape;41;p55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Fact">
  <p:cSld name="Big Fac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6"/>
          <p:cNvSpPr txBox="1"/>
          <p:nvPr>
            <p:ph idx="1" type="body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44" name="Google Shape;44;p56"/>
          <p:cNvSpPr txBox="1"/>
          <p:nvPr>
            <p:ph idx="2" type="body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0"/>
              <a:buFont typeface="Helvetica Neue"/>
              <a:buNone/>
              <a:defRPr b="1" sz="25000"/>
            </a:lvl1pPr>
            <a:lvl2pPr indent="-228600" lvl="1" marL="9144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0"/>
              <a:buFont typeface="Helvetica Neue"/>
              <a:buNone/>
              <a:defRPr b="1" sz="25000"/>
            </a:lvl2pPr>
            <a:lvl3pPr indent="-228600" lvl="2" marL="1371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0"/>
              <a:buFont typeface="Helvetica Neue"/>
              <a:buNone/>
              <a:defRPr b="1" sz="25000"/>
            </a:lvl3pPr>
            <a:lvl4pPr indent="-228600" lvl="3" marL="18288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0"/>
              <a:buFont typeface="Helvetica Neue"/>
              <a:buNone/>
              <a:defRPr b="1" sz="25000"/>
            </a:lvl4pPr>
            <a:lvl5pPr indent="-228600" lvl="4" marL="22860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0"/>
              <a:buFont typeface="Helvetica Neue"/>
              <a:buNone/>
              <a:defRPr b="1" sz="250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45" name="Google Shape;45;p56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3 Up">
  <p:cSld name="Photo - 3 Up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57"/>
          <p:cNvSpPr/>
          <p:nvPr>
            <p:ph idx="2" type="pic"/>
          </p:nvPr>
        </p:nvSpPr>
        <p:spPr>
          <a:xfrm>
            <a:off x="15430500" y="7085409"/>
            <a:ext cx="8128000" cy="5410201"/>
          </a:xfrm>
          <a:prstGeom prst="rect">
            <a:avLst/>
          </a:prstGeom>
          <a:noFill/>
          <a:ln>
            <a:noFill/>
          </a:ln>
        </p:spPr>
      </p:sp>
      <p:sp>
        <p:nvSpPr>
          <p:cNvPr id="48" name="Google Shape;48;p57"/>
          <p:cNvSpPr/>
          <p:nvPr>
            <p:ph idx="3" type="pic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  <a:noFill/>
          <a:ln>
            <a:noFill/>
          </a:ln>
        </p:spPr>
      </p:sp>
      <p:sp>
        <p:nvSpPr>
          <p:cNvPr id="49" name="Google Shape;49;p57"/>
          <p:cNvSpPr/>
          <p:nvPr>
            <p:ph idx="4" type="pic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  <a:noFill/>
          <a:ln>
            <a:noFill/>
          </a:ln>
        </p:spPr>
      </p:sp>
      <p:sp>
        <p:nvSpPr>
          <p:cNvPr id="50" name="Google Shape;50;p57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8"/>
          <p:cNvSpPr txBox="1"/>
          <p:nvPr>
            <p:ph type="title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" name="Google Shape;7;p48"/>
          <p:cNvSpPr txBox="1"/>
          <p:nvPr>
            <p:ph idx="1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603504" lvl="0" marL="4572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603504" lvl="1" marL="9144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603504" lvl="2" marL="13716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03504" lvl="3" marL="18288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03504" lvl="4" marL="22860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03504" lvl="5" marL="27432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603504" lvl="6" marL="32004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03504" lvl="7" marL="36576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03503" lvl="8" marL="41148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" name="Google Shape;8;p48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4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9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3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8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7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6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7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6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5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0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3.jpg"/><Relationship Id="rId4" Type="http://schemas.openxmlformats.org/officeDocument/2006/relationships/image" Target="../media/image31.jpg"/><Relationship Id="rId5" Type="http://schemas.openxmlformats.org/officeDocument/2006/relationships/image" Target="../media/image34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7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5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5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8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0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2.jpg"/><Relationship Id="rId4" Type="http://schemas.openxmlformats.org/officeDocument/2006/relationships/image" Target="../media/image36.jpg"/><Relationship Id="rId5" Type="http://schemas.openxmlformats.org/officeDocument/2006/relationships/image" Target="../media/image45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6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Relationship Id="rId4" Type="http://schemas.openxmlformats.org/officeDocument/2006/relationships/image" Target="../media/image1.jpg"/><Relationship Id="rId5" Type="http://schemas.openxmlformats.org/officeDocument/2006/relationships/image" Target="../media/image9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4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1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3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7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2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hyperlink" Target="https://twitter.com/OrleansPhotoClb" TargetMode="External"/><Relationship Id="rId4" Type="http://schemas.openxmlformats.org/officeDocument/2006/relationships/image" Target="../media/image49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0.jpg"/><Relationship Id="rId4" Type="http://schemas.openxmlformats.org/officeDocument/2006/relationships/image" Target="../media/image60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8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6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jpg"/><Relationship Id="rId4" Type="http://schemas.openxmlformats.org/officeDocument/2006/relationships/image" Target="../media/image6.jpg"/><Relationship Id="rId5" Type="http://schemas.openxmlformats.org/officeDocument/2006/relationships/image" Target="../media/image1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jpg"/><Relationship Id="rId4" Type="http://schemas.openxmlformats.org/officeDocument/2006/relationships/image" Target="../media/image8.jpg"/><Relationship Id="rId5" Type="http://schemas.openxmlformats.org/officeDocument/2006/relationships/image" Target="../media/image10.jpg"/><Relationship Id="rId6" Type="http://schemas.openxmlformats.org/officeDocument/2006/relationships/image" Target="../media/image14.jpg"/><Relationship Id="rId7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"/>
          <p:cNvSpPr txBox="1"/>
          <p:nvPr>
            <p:ph idx="1" type="body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</a:pPr>
            <a:r>
              <a:rPr lang="en-US"/>
              <a:t>Alan White – December 10, 2022</a:t>
            </a:r>
            <a:endParaRPr/>
          </a:p>
        </p:txBody>
      </p:sp>
      <p:sp>
        <p:nvSpPr>
          <p:cNvPr id="56" name="Google Shape;56;p1"/>
          <p:cNvSpPr txBox="1"/>
          <p:nvPr>
            <p:ph idx="4294967295" type="ctrTitle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600"/>
              <a:buFont typeface="Helvetica Neue"/>
              <a:buNone/>
            </a:pPr>
            <a:r>
              <a:rPr b="1" i="0" lang="en-US" sz="11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CPOPC December 2022</a:t>
            </a:r>
            <a:endParaRPr b="1" i="0" sz="116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CPOPC logo on black.png" id="57" name="Google Shape;57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733" y="1085820"/>
            <a:ext cx="6734106" cy="3373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9"/>
          <p:cNvSpPr txBox="1"/>
          <p:nvPr>
            <p:ph type="title"/>
          </p:nvPr>
        </p:nvSpPr>
        <p:spPr>
          <a:xfrm>
            <a:off x="1174776" y="1025352"/>
            <a:ext cx="22434772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</a:pPr>
            <a:r>
              <a:rPr lang="en-US"/>
              <a:t>Member contributions - ICM</a:t>
            </a:r>
            <a:endParaRPr/>
          </a:p>
        </p:txBody>
      </p:sp>
      <p:pic>
        <p:nvPicPr>
          <p:cNvPr id="147" name="Google Shape;147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31160" y="2681536"/>
            <a:ext cx="16475430" cy="10297144"/>
          </a:xfrm>
          <a:prstGeom prst="rect">
            <a:avLst/>
          </a:prstGeom>
          <a:solidFill>
            <a:srgbClr val="ECECEC"/>
          </a:solidFill>
          <a:ln cap="sq" cmpd="sng" w="63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148" name="Google Shape;148;p9"/>
          <p:cNvSpPr txBox="1"/>
          <p:nvPr/>
        </p:nvSpPr>
        <p:spPr>
          <a:xfrm>
            <a:off x="310680" y="10962456"/>
            <a:ext cx="4320480" cy="121058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Yoline Joseph-Hoskin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83288" y="1633937"/>
            <a:ext cx="17137904" cy="11425269"/>
          </a:xfrm>
          <a:prstGeom prst="rect">
            <a:avLst/>
          </a:prstGeom>
          <a:solidFill>
            <a:srgbClr val="ECECEC"/>
          </a:solidFill>
          <a:ln cap="sq" cmpd="sng" w="63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154" name="Google Shape;154;p10"/>
          <p:cNvSpPr txBox="1"/>
          <p:nvPr/>
        </p:nvSpPr>
        <p:spPr>
          <a:xfrm>
            <a:off x="1894856" y="11610528"/>
            <a:ext cx="4320480" cy="65659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John Ingold</a:t>
            </a:r>
            <a:endParaRPr/>
          </a:p>
        </p:txBody>
      </p:sp>
      <p:sp>
        <p:nvSpPr>
          <p:cNvPr id="155" name="Google Shape;155;p10"/>
          <p:cNvSpPr/>
          <p:nvPr/>
        </p:nvSpPr>
        <p:spPr>
          <a:xfrm>
            <a:off x="238672" y="582790"/>
            <a:ext cx="9956572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Helvetica Neue"/>
              <a:buNone/>
            </a:pPr>
            <a:r>
              <a:rPr b="0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Member contributions - general </a:t>
            </a:r>
            <a:endParaRPr b="0" i="0" sz="5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35775" y="497698"/>
            <a:ext cx="8480402" cy="12720603"/>
          </a:xfrm>
          <a:prstGeom prst="rect">
            <a:avLst/>
          </a:prstGeom>
          <a:solidFill>
            <a:srgbClr val="ECECEC"/>
          </a:solidFill>
          <a:ln cap="sq" cmpd="sng" w="63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161" name="Google Shape;161;p11"/>
          <p:cNvSpPr txBox="1"/>
          <p:nvPr/>
        </p:nvSpPr>
        <p:spPr>
          <a:xfrm>
            <a:off x="3551040" y="12330608"/>
            <a:ext cx="4320480" cy="65659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John Ingold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2"/>
          <p:cNvSpPr txBox="1"/>
          <p:nvPr/>
        </p:nvSpPr>
        <p:spPr>
          <a:xfrm>
            <a:off x="-553416" y="11970568"/>
            <a:ext cx="5114856" cy="65659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Chris Taylor</a:t>
            </a:r>
            <a:endParaRPr/>
          </a:p>
        </p:txBody>
      </p:sp>
      <p:pic>
        <p:nvPicPr>
          <p:cNvPr id="167" name="Google Shape;167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9396" y="2897560"/>
            <a:ext cx="23065208" cy="8156915"/>
          </a:xfrm>
          <a:prstGeom prst="rect">
            <a:avLst/>
          </a:prstGeom>
          <a:solidFill>
            <a:srgbClr val="ECECEC"/>
          </a:solidFill>
          <a:ln cap="sq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168" name="Google Shape;168;p12"/>
          <p:cNvSpPr/>
          <p:nvPr/>
        </p:nvSpPr>
        <p:spPr>
          <a:xfrm>
            <a:off x="814736" y="593304"/>
            <a:ext cx="12192000" cy="16004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Helvetica Neue"/>
              <a:buNone/>
            </a:pPr>
            <a:r>
              <a:rPr b="0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Member contributions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Helvetica Neue"/>
              <a:buNone/>
            </a:pPr>
            <a:r>
              <a:rPr b="0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Cumberland Museum Outing</a:t>
            </a:r>
            <a:endParaRPr b="0" i="0" sz="4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3"/>
          <p:cNvSpPr txBox="1"/>
          <p:nvPr/>
        </p:nvSpPr>
        <p:spPr>
          <a:xfrm>
            <a:off x="-553416" y="11970568"/>
            <a:ext cx="5114856" cy="65659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Chris Taylor</a:t>
            </a:r>
            <a:endParaRPr/>
          </a:p>
        </p:txBody>
      </p:sp>
      <p:pic>
        <p:nvPicPr>
          <p:cNvPr id="174" name="Google Shape;17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75176" y="596619"/>
            <a:ext cx="14563508" cy="12522762"/>
          </a:xfrm>
          <a:prstGeom prst="rect">
            <a:avLst/>
          </a:prstGeom>
          <a:solidFill>
            <a:srgbClr val="ECECEC"/>
          </a:solidFill>
          <a:ln cap="sq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51040" y="416224"/>
            <a:ext cx="17644248" cy="11762833"/>
          </a:xfrm>
          <a:prstGeom prst="rect">
            <a:avLst/>
          </a:prstGeom>
          <a:solidFill>
            <a:srgbClr val="ECECEC"/>
          </a:solidFill>
          <a:ln cap="sq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180" name="Google Shape;180;p14"/>
          <p:cNvSpPr txBox="1"/>
          <p:nvPr/>
        </p:nvSpPr>
        <p:spPr>
          <a:xfrm>
            <a:off x="2830960" y="12639520"/>
            <a:ext cx="5114856" cy="65659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Jean-François Riel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07024" y="305272"/>
            <a:ext cx="18470051" cy="12313368"/>
          </a:xfrm>
          <a:prstGeom prst="rect">
            <a:avLst/>
          </a:prstGeom>
          <a:solidFill>
            <a:srgbClr val="ECECEC"/>
          </a:solidFill>
          <a:ln cap="sq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186" name="Google Shape;186;p15"/>
          <p:cNvSpPr txBox="1"/>
          <p:nvPr/>
        </p:nvSpPr>
        <p:spPr>
          <a:xfrm>
            <a:off x="2902968" y="12781928"/>
            <a:ext cx="5114856" cy="65659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Jean-François Riel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07024" y="345230"/>
            <a:ext cx="18383480" cy="12176071"/>
          </a:xfrm>
          <a:prstGeom prst="rect">
            <a:avLst/>
          </a:prstGeom>
          <a:solidFill>
            <a:srgbClr val="ECECEC"/>
          </a:solidFill>
          <a:ln cap="sq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192" name="Google Shape;192;p16"/>
          <p:cNvSpPr txBox="1"/>
          <p:nvPr/>
        </p:nvSpPr>
        <p:spPr>
          <a:xfrm>
            <a:off x="1894856" y="12805863"/>
            <a:ext cx="5114856" cy="65659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Sharon Fry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7"/>
          <p:cNvSpPr txBox="1"/>
          <p:nvPr/>
        </p:nvSpPr>
        <p:spPr>
          <a:xfrm>
            <a:off x="2902968" y="12781928"/>
            <a:ext cx="5114856" cy="65659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Sharon Fry</a:t>
            </a:r>
            <a:endParaRPr/>
          </a:p>
        </p:txBody>
      </p:sp>
      <p:pic>
        <p:nvPicPr>
          <p:cNvPr id="198" name="Google Shape;19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85726" y="579915"/>
            <a:ext cx="17735408" cy="11746829"/>
          </a:xfrm>
          <a:prstGeom prst="rect">
            <a:avLst/>
          </a:prstGeom>
          <a:solidFill>
            <a:srgbClr val="ECECEC"/>
          </a:solidFill>
          <a:ln cap="sq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8"/>
          <p:cNvSpPr txBox="1"/>
          <p:nvPr/>
        </p:nvSpPr>
        <p:spPr>
          <a:xfrm>
            <a:off x="3046984" y="12465001"/>
            <a:ext cx="5114856" cy="65659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Johan Carignan</a:t>
            </a:r>
            <a:endParaRPr/>
          </a:p>
        </p:txBody>
      </p:sp>
      <p:pic>
        <p:nvPicPr>
          <p:cNvPr id="204" name="Google Shape;204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83088" y="594409"/>
            <a:ext cx="17259152" cy="11506100"/>
          </a:xfrm>
          <a:prstGeom prst="rect">
            <a:avLst/>
          </a:prstGeom>
          <a:solidFill>
            <a:srgbClr val="ECECEC"/>
          </a:solidFill>
          <a:ln cap="sq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"/>
          <p:cNvSpPr txBox="1"/>
          <p:nvPr>
            <p:ph type="title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</a:pPr>
            <a:r>
              <a:rPr lang="en-US"/>
              <a:t>Welcome</a:t>
            </a:r>
            <a:endParaRPr/>
          </a:p>
        </p:txBody>
      </p:sp>
      <p:sp>
        <p:nvSpPr>
          <p:cNvPr id="63" name="Google Shape;63;p2"/>
          <p:cNvSpPr txBox="1"/>
          <p:nvPr>
            <p:ph idx="2" type="body"/>
          </p:nvPr>
        </p:nvSpPr>
        <p:spPr>
          <a:xfrm>
            <a:off x="1102768" y="2874900"/>
            <a:ext cx="10553452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609600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920"/>
              <a:buFont typeface="Helvetica Neue"/>
              <a:buChar char="•"/>
            </a:pPr>
            <a:r>
              <a:rPr lang="en-US" sz="4000"/>
              <a:t>Acknowledgement of guests and prospective members</a:t>
            </a:r>
            <a:endParaRPr/>
          </a:p>
          <a:p>
            <a:pPr indent="-609600" lvl="0" marL="60960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4920"/>
              <a:buFont typeface="Helvetica Neue"/>
              <a:buChar char="•"/>
            </a:pPr>
            <a:r>
              <a:rPr lang="en-US" sz="4000"/>
              <a:t>Membership dues reminder</a:t>
            </a:r>
            <a:endParaRPr/>
          </a:p>
          <a:p>
            <a:pPr indent="-609600" lvl="0" marL="60960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4920"/>
              <a:buFont typeface="Helvetica Neue"/>
              <a:buChar char="•"/>
            </a:pPr>
            <a:r>
              <a:rPr lang="en-US" sz="4000"/>
              <a:t>Zoom difficulties? - Email John Miner  </a:t>
            </a:r>
            <a:r>
              <a:rPr lang="en-US" sz="4000">
                <a:solidFill>
                  <a:srgbClr val="00B0F0"/>
                </a:solidFill>
              </a:rPr>
              <a:t>john@miner.ca</a:t>
            </a:r>
            <a:endParaRPr sz="4000">
              <a:solidFill>
                <a:srgbClr val="00B0F0"/>
              </a:solidFill>
            </a:endParaRPr>
          </a:p>
          <a:p>
            <a:pPr indent="-609600" lvl="0" marL="60960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4920"/>
              <a:buFont typeface="Helvetica Neue"/>
              <a:buChar char="•"/>
            </a:pPr>
            <a:r>
              <a:rPr lang="en-US" sz="4000"/>
              <a:t>10 min break between 10:30 and 11am</a:t>
            </a:r>
            <a:endParaRPr sz="4000"/>
          </a:p>
        </p:txBody>
      </p:sp>
      <p:sp>
        <p:nvSpPr>
          <p:cNvPr id="64" name="Google Shape;64;p2"/>
          <p:cNvSpPr txBox="1"/>
          <p:nvPr/>
        </p:nvSpPr>
        <p:spPr>
          <a:xfrm>
            <a:off x="5423248" y="11795194"/>
            <a:ext cx="6552728" cy="47192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John Miner</a:t>
            </a:r>
            <a:endParaRPr/>
          </a:p>
        </p:txBody>
      </p:sp>
      <p:pic>
        <p:nvPicPr>
          <p:cNvPr descr="C:\Users\ALAN\Documents\CPOPC\member's images\John Miner.JPG" id="65" name="Google Shape;65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87666" y="521296"/>
            <a:ext cx="10009112" cy="1221631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9"/>
          <p:cNvSpPr txBox="1"/>
          <p:nvPr/>
        </p:nvSpPr>
        <p:spPr>
          <a:xfrm>
            <a:off x="2686944" y="12322090"/>
            <a:ext cx="5114856" cy="65659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Johan Carignan</a:t>
            </a:r>
            <a:endParaRPr/>
          </a:p>
        </p:txBody>
      </p:sp>
      <p:pic>
        <p:nvPicPr>
          <p:cNvPr id="210" name="Google Shape;21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11480" y="627074"/>
            <a:ext cx="9881284" cy="12351606"/>
          </a:xfrm>
          <a:prstGeom prst="rect">
            <a:avLst/>
          </a:prstGeom>
          <a:solidFill>
            <a:srgbClr val="ECECEC"/>
          </a:solidFill>
          <a:ln cap="sq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0"/>
          <p:cNvSpPr txBox="1"/>
          <p:nvPr/>
        </p:nvSpPr>
        <p:spPr>
          <a:xfrm>
            <a:off x="3360384" y="12413768"/>
            <a:ext cx="5114856" cy="65659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Johan Carignan</a:t>
            </a:r>
            <a:endParaRPr/>
          </a:p>
        </p:txBody>
      </p:sp>
      <p:pic>
        <p:nvPicPr>
          <p:cNvPr id="216" name="Google Shape;216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47584" y="639072"/>
            <a:ext cx="8317143" cy="12437855"/>
          </a:xfrm>
          <a:prstGeom prst="rect">
            <a:avLst/>
          </a:prstGeom>
          <a:solidFill>
            <a:srgbClr val="ECECEC"/>
          </a:solidFill>
          <a:ln cap="sq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1"/>
          <p:cNvSpPr txBox="1"/>
          <p:nvPr/>
        </p:nvSpPr>
        <p:spPr>
          <a:xfrm>
            <a:off x="598712" y="11466512"/>
            <a:ext cx="5114856" cy="65659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Donald Fry</a:t>
            </a:r>
            <a:endParaRPr b="0" i="0" sz="36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22" name="Google Shape;222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19192" y="665312"/>
            <a:ext cx="13204684" cy="12313368"/>
          </a:xfrm>
          <a:prstGeom prst="rect">
            <a:avLst/>
          </a:prstGeom>
          <a:solidFill>
            <a:srgbClr val="ECECEC"/>
          </a:solidFill>
          <a:ln cap="sq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2"/>
          <p:cNvSpPr txBox="1"/>
          <p:nvPr/>
        </p:nvSpPr>
        <p:spPr>
          <a:xfrm>
            <a:off x="2110880" y="12866409"/>
            <a:ext cx="5114856" cy="65659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Donald Fry</a:t>
            </a:r>
            <a:endParaRPr b="0" i="0" sz="36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28" name="Google Shape;228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79032" y="449288"/>
            <a:ext cx="17851399" cy="11826552"/>
          </a:xfrm>
          <a:prstGeom prst="rect">
            <a:avLst/>
          </a:prstGeom>
          <a:solidFill>
            <a:srgbClr val="ECECEC"/>
          </a:solidFill>
          <a:ln cap="sq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3"/>
          <p:cNvSpPr txBox="1"/>
          <p:nvPr/>
        </p:nvSpPr>
        <p:spPr>
          <a:xfrm>
            <a:off x="886744" y="12461859"/>
            <a:ext cx="5114856" cy="65659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Donald Fry</a:t>
            </a:r>
            <a:endParaRPr b="0" i="0" sz="36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34" name="Google Shape;234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04006" y="881336"/>
            <a:ext cx="14342048" cy="12241360"/>
          </a:xfrm>
          <a:prstGeom prst="rect">
            <a:avLst/>
          </a:prstGeom>
          <a:solidFill>
            <a:srgbClr val="ECECEC"/>
          </a:solidFill>
          <a:ln cap="sq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4"/>
          <p:cNvSpPr txBox="1"/>
          <p:nvPr/>
        </p:nvSpPr>
        <p:spPr>
          <a:xfrm>
            <a:off x="886744" y="12461859"/>
            <a:ext cx="5114856" cy="65659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Alan White</a:t>
            </a:r>
            <a:endParaRPr b="0" i="0" sz="36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E:\PICTURES\CPOPC\member's contributions\Alan.cumbld mus1.jpg" id="240" name="Google Shape;240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28117" y="665312"/>
            <a:ext cx="16859239" cy="11461526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5"/>
          <p:cNvSpPr txBox="1"/>
          <p:nvPr/>
        </p:nvSpPr>
        <p:spPr>
          <a:xfrm>
            <a:off x="886744" y="12461859"/>
            <a:ext cx="5114856" cy="65659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Alan White</a:t>
            </a:r>
            <a:endParaRPr b="0" i="0" sz="36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E:\PICTURES\CPOPC\member's contributions\alan.cumbldmus2.jpg" id="246" name="Google Shape;246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74532" y="1025352"/>
            <a:ext cx="21234936" cy="10981357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6"/>
          <p:cNvSpPr txBox="1"/>
          <p:nvPr/>
        </p:nvSpPr>
        <p:spPr>
          <a:xfrm>
            <a:off x="1318792" y="12250082"/>
            <a:ext cx="5114856" cy="65659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Marianne Pethke</a:t>
            </a:r>
            <a:endParaRPr/>
          </a:p>
        </p:txBody>
      </p:sp>
      <p:pic>
        <p:nvPicPr>
          <p:cNvPr id="252" name="Google Shape;252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43328" y="629308"/>
            <a:ext cx="12457384" cy="12457384"/>
          </a:xfrm>
          <a:prstGeom prst="rect">
            <a:avLst/>
          </a:prstGeom>
          <a:solidFill>
            <a:srgbClr val="ECECEC"/>
          </a:solidFill>
          <a:ln cap="sq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7"/>
          <p:cNvSpPr txBox="1"/>
          <p:nvPr/>
        </p:nvSpPr>
        <p:spPr>
          <a:xfrm>
            <a:off x="2182888" y="12330608"/>
            <a:ext cx="5114856" cy="65659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Marianne Pethke</a:t>
            </a:r>
            <a:endParaRPr/>
          </a:p>
        </p:txBody>
      </p:sp>
      <p:pic>
        <p:nvPicPr>
          <p:cNvPr id="258" name="Google Shape;258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6984" y="728802"/>
            <a:ext cx="19448185" cy="11069148"/>
          </a:xfrm>
          <a:prstGeom prst="rect">
            <a:avLst/>
          </a:prstGeom>
          <a:solidFill>
            <a:srgbClr val="ECECEC"/>
          </a:solidFill>
          <a:ln cap="sq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8"/>
          <p:cNvSpPr txBox="1"/>
          <p:nvPr/>
        </p:nvSpPr>
        <p:spPr>
          <a:xfrm>
            <a:off x="2902968" y="12781928"/>
            <a:ext cx="5114856" cy="65659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Lynda Buske</a:t>
            </a:r>
            <a:endParaRPr/>
          </a:p>
        </p:txBody>
      </p:sp>
      <p:pic>
        <p:nvPicPr>
          <p:cNvPr id="264" name="Google Shape;264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11480" y="558864"/>
            <a:ext cx="10318493" cy="12551359"/>
          </a:xfrm>
          <a:prstGeom prst="rect">
            <a:avLst/>
          </a:prstGeom>
          <a:solidFill>
            <a:srgbClr val="ECECEC"/>
          </a:solidFill>
          <a:ln cap="sq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"/>
          <p:cNvSpPr txBox="1"/>
          <p:nvPr>
            <p:ph type="title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</a:pPr>
            <a:r>
              <a:rPr lang="en-US"/>
              <a:t>December 2022</a:t>
            </a:r>
            <a:endParaRPr/>
          </a:p>
        </p:txBody>
      </p:sp>
      <p:sp>
        <p:nvSpPr>
          <p:cNvPr id="71" name="Google Shape;71;p3"/>
          <p:cNvSpPr txBox="1"/>
          <p:nvPr>
            <p:ph idx="1" type="body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</a:pPr>
            <a:r>
              <a:rPr b="1" lang="en-US" sz="5500"/>
              <a:t>Agenda topics</a:t>
            </a:r>
            <a:endParaRPr/>
          </a:p>
        </p:txBody>
      </p:sp>
      <p:sp>
        <p:nvSpPr>
          <p:cNvPr id="72" name="Google Shape;72;p3"/>
          <p:cNvSpPr txBox="1"/>
          <p:nvPr>
            <p:ph idx="2" type="body"/>
          </p:nvPr>
        </p:nvSpPr>
        <p:spPr>
          <a:xfrm>
            <a:off x="1030760" y="3401616"/>
            <a:ext cx="9361040" cy="9865096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-713052" lvl="0" marL="713052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600"/>
              <a:buFont typeface="Helvetica Neue"/>
              <a:buAutoNum type="arabicPeriod"/>
            </a:pPr>
            <a:r>
              <a:rPr lang="en-US" sz="3600">
                <a:solidFill>
                  <a:srgbClr val="00B0F0"/>
                </a:solidFill>
              </a:rPr>
              <a:t>Fall Competition and Critique</a:t>
            </a:r>
            <a:endParaRPr/>
          </a:p>
          <a:p>
            <a:pPr indent="-713052" lvl="0" marL="713052" rtl="0" algn="l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AutoNum type="arabicPeriod"/>
            </a:pPr>
            <a:r>
              <a:rPr lang="en-US" sz="3200"/>
              <a:t>January Challenge &amp; Spring Competition </a:t>
            </a:r>
            <a:endParaRPr/>
          </a:p>
          <a:p>
            <a:pPr indent="-713052" lvl="0" marL="713052" rtl="0" algn="l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AutoNum type="arabicPeriod"/>
            </a:pPr>
            <a:r>
              <a:rPr lang="en-US" sz="3200"/>
              <a:t>Resumption of in-person meetings ?</a:t>
            </a:r>
            <a:endParaRPr/>
          </a:p>
          <a:p>
            <a:pPr indent="-713052" lvl="0" marL="713052" rtl="0" algn="l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AutoNum type="arabicPeriod"/>
            </a:pPr>
            <a:r>
              <a:rPr lang="en-US" sz="3200"/>
              <a:t>Upcoming  Social Event – December 17</a:t>
            </a:r>
            <a:endParaRPr/>
          </a:p>
          <a:p>
            <a:pPr indent="-713052" lvl="0" marL="713052" rtl="0" algn="l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>
                <a:srgbClr val="00B0F0"/>
              </a:buClr>
              <a:buSzPts val="3200"/>
              <a:buFont typeface="Helvetica Neue"/>
              <a:buAutoNum type="arabicPeriod"/>
            </a:pPr>
            <a:r>
              <a:rPr lang="en-US" sz="3200">
                <a:solidFill>
                  <a:srgbClr val="00B0F0"/>
                </a:solidFill>
              </a:rPr>
              <a:t>Scavenger Hunt  </a:t>
            </a:r>
            <a:r>
              <a:rPr lang="en-US" sz="3200"/>
              <a:t>Showing</a:t>
            </a:r>
            <a:endParaRPr/>
          </a:p>
          <a:p>
            <a:pPr indent="-713052" lvl="0" marL="713052" rtl="0" algn="l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AutoNum type="arabicPeriod"/>
            </a:pPr>
            <a:r>
              <a:rPr lang="en-US" sz="3200"/>
              <a:t>Member Contributions </a:t>
            </a:r>
            <a:endParaRPr sz="3200">
              <a:solidFill>
                <a:srgbClr val="00B0F0"/>
              </a:solidFill>
            </a:endParaRPr>
          </a:p>
          <a:p>
            <a:pPr indent="-713052" lvl="0" marL="713052" rtl="0" algn="l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>
                <a:srgbClr val="00B0F0"/>
              </a:buClr>
              <a:buSzPts val="3200"/>
              <a:buFont typeface="Helvetica Neue"/>
              <a:buAutoNum type="arabicPeriod"/>
            </a:pPr>
            <a:r>
              <a:rPr lang="en-US" sz="3200">
                <a:solidFill>
                  <a:srgbClr val="00B0F0"/>
                </a:solidFill>
              </a:rPr>
              <a:t>Cumberland  Museum  Outing </a:t>
            </a:r>
            <a:endParaRPr sz="3200">
              <a:solidFill>
                <a:srgbClr val="00B0F0"/>
              </a:solidFill>
            </a:endParaRPr>
          </a:p>
          <a:p>
            <a:pPr indent="-713052" lvl="0" marL="713052" rtl="0" algn="l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AutoNum type="arabicPeriod"/>
            </a:pPr>
            <a:r>
              <a:rPr lang="en-US" sz="3200"/>
              <a:t>December Technique Review – </a:t>
            </a:r>
            <a:r>
              <a:rPr lang="en-US" sz="3200">
                <a:solidFill>
                  <a:srgbClr val="00B0F0"/>
                </a:solidFill>
              </a:rPr>
              <a:t>High Key</a:t>
            </a:r>
            <a:endParaRPr/>
          </a:p>
          <a:p>
            <a:pPr indent="-713052" lvl="0" marL="713052" rtl="0" algn="l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AutoNum type="arabicPeriod"/>
            </a:pPr>
            <a:r>
              <a:rPr lang="en-US" sz="3200"/>
              <a:t>Photography 101- </a:t>
            </a:r>
            <a:r>
              <a:rPr lang="en-US" sz="3200">
                <a:solidFill>
                  <a:srgbClr val="00B0F0"/>
                </a:solidFill>
              </a:rPr>
              <a:t>Taking group photos</a:t>
            </a:r>
            <a:endParaRPr/>
          </a:p>
          <a:p>
            <a:pPr indent="-713052" lvl="0" marL="713052" rtl="0" algn="l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Helvetica Neue"/>
              <a:buAutoNum type="arabicPeriod"/>
            </a:pPr>
            <a:r>
              <a:rPr lang="en-US" sz="3200">
                <a:solidFill>
                  <a:schemeClr val="lt1"/>
                </a:solidFill>
              </a:rPr>
              <a:t>Notices</a:t>
            </a:r>
            <a:endParaRPr/>
          </a:p>
          <a:p>
            <a:pPr indent="-713052" lvl="0" marL="713052" rtl="0" algn="l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AutoNum type="arabicPeriod"/>
            </a:pPr>
            <a:r>
              <a:rPr lang="en-US" sz="3200"/>
              <a:t>Next Meeting</a:t>
            </a:r>
            <a:endParaRPr sz="3600"/>
          </a:p>
        </p:txBody>
      </p:sp>
      <p:sp>
        <p:nvSpPr>
          <p:cNvPr id="73" name="Google Shape;73;p3"/>
          <p:cNvSpPr txBox="1"/>
          <p:nvPr/>
        </p:nvSpPr>
        <p:spPr>
          <a:xfrm>
            <a:off x="14784288" y="11250488"/>
            <a:ext cx="6552728" cy="84125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Jean Francois Riel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C:\Users\ALAN\Documents\CPOPC\member's images\JF Riel.JPG" id="74" name="Google Shape;7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15936" y="2609528"/>
            <a:ext cx="12287250" cy="817245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9"/>
          <p:cNvSpPr txBox="1"/>
          <p:nvPr/>
        </p:nvSpPr>
        <p:spPr>
          <a:xfrm>
            <a:off x="2110880" y="12866409"/>
            <a:ext cx="5114856" cy="65659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Lynda Buske</a:t>
            </a:r>
            <a:endParaRPr/>
          </a:p>
        </p:txBody>
      </p:sp>
      <p:pic>
        <p:nvPicPr>
          <p:cNvPr id="270" name="Google Shape;270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63008" y="449288"/>
            <a:ext cx="18279888" cy="12186592"/>
          </a:xfrm>
          <a:prstGeom prst="rect">
            <a:avLst/>
          </a:prstGeom>
          <a:solidFill>
            <a:srgbClr val="ECECEC"/>
          </a:solidFill>
          <a:ln cap="sq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0"/>
          <p:cNvSpPr txBox="1"/>
          <p:nvPr>
            <p:ph type="title"/>
          </p:nvPr>
        </p:nvSpPr>
        <p:spPr>
          <a:xfrm>
            <a:off x="1206500" y="952500"/>
            <a:ext cx="22434772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fontScale="90000"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Helvetica Neue"/>
              <a:buNone/>
            </a:pPr>
            <a:r>
              <a:rPr lang="en-US">
                <a:solidFill>
                  <a:schemeClr val="lt1"/>
                </a:solidFill>
              </a:rPr>
              <a:t>December Technique </a:t>
            </a:r>
            <a:br>
              <a:rPr lang="en-US">
                <a:solidFill>
                  <a:srgbClr val="00B0F0"/>
                </a:solidFill>
              </a:rPr>
            </a:br>
            <a:r>
              <a:rPr lang="en-US">
                <a:solidFill>
                  <a:srgbClr val="00B0F0"/>
                </a:solidFill>
              </a:rPr>
              <a:t>High key</a:t>
            </a:r>
            <a:endParaRPr/>
          </a:p>
        </p:txBody>
      </p:sp>
      <p:sp>
        <p:nvSpPr>
          <p:cNvPr id="276" name="Google Shape;276;p30"/>
          <p:cNvSpPr txBox="1"/>
          <p:nvPr>
            <p:ph idx="2" type="body"/>
          </p:nvPr>
        </p:nvSpPr>
        <p:spPr>
          <a:xfrm>
            <a:off x="814736" y="3367914"/>
            <a:ext cx="1188132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609600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42"/>
              <a:buFont typeface="Calibri"/>
              <a:buChar char="•"/>
            </a:pPr>
            <a:r>
              <a:rPr lang="en-US" sz="5400">
                <a:latin typeface="Calibri"/>
                <a:ea typeface="Calibri"/>
                <a:cs typeface="Calibri"/>
                <a:sym typeface="Calibri"/>
              </a:rPr>
              <a:t>A high-key image is one that is unusually bright with little or no dark shadows present.  </a:t>
            </a:r>
            <a:endParaRPr sz="5400">
              <a:latin typeface="Calibri"/>
              <a:ea typeface="Calibri"/>
              <a:cs typeface="Calibri"/>
              <a:sym typeface="Calibri"/>
            </a:endParaRPr>
          </a:p>
          <a:p>
            <a:pPr indent="-609600" lvl="0" marL="60960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6642"/>
              <a:buFont typeface="Calibri"/>
              <a:buChar char="•"/>
            </a:pPr>
            <a:r>
              <a:rPr lang="en-US" sz="5400">
                <a:latin typeface="Calibri"/>
                <a:ea typeface="Calibri"/>
                <a:cs typeface="Calibri"/>
                <a:sym typeface="Calibri"/>
              </a:rPr>
              <a:t>Can create a mood and in particular, a positive or upbeat look.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6642"/>
              <a:buFont typeface="Helvetica Neue"/>
              <a:buNone/>
            </a:pPr>
            <a:r>
              <a:t/>
            </a:r>
            <a:endParaRPr sz="5400"/>
          </a:p>
        </p:txBody>
      </p:sp>
      <p:pic>
        <p:nvPicPr>
          <p:cNvPr id="277" name="Google Shape;277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19781" y="8298160"/>
            <a:ext cx="8545407" cy="4807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000312" y="7168684"/>
            <a:ext cx="8392225" cy="5594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064208" y="614925"/>
            <a:ext cx="8258965" cy="5505977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0"/>
          <p:cNvSpPr txBox="1"/>
          <p:nvPr/>
        </p:nvSpPr>
        <p:spPr>
          <a:xfrm>
            <a:off x="999892" y="12183612"/>
            <a:ext cx="2664296" cy="84125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Lukasz Szmigiel on Unsplash</a:t>
            </a:r>
            <a:endParaRPr b="0" i="0" sz="2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1" name="Google Shape;281;p30"/>
          <p:cNvSpPr txBox="1"/>
          <p:nvPr/>
        </p:nvSpPr>
        <p:spPr>
          <a:xfrm>
            <a:off x="13729194" y="6413754"/>
            <a:ext cx="4464496" cy="47192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Vitolda Klein on Unsplash</a:t>
            </a:r>
            <a:endParaRPr b="0" i="0" sz="2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2" name="Google Shape;282;p30"/>
          <p:cNvSpPr txBox="1"/>
          <p:nvPr/>
        </p:nvSpPr>
        <p:spPr>
          <a:xfrm>
            <a:off x="14711639" y="13054246"/>
            <a:ext cx="4464496" cy="47192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Matt Palmer on Unsplash</a:t>
            </a:r>
            <a:endParaRPr b="0" i="0" sz="2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1"/>
          <p:cNvSpPr txBox="1"/>
          <p:nvPr>
            <p:ph type="title"/>
          </p:nvPr>
        </p:nvSpPr>
        <p:spPr>
          <a:xfrm>
            <a:off x="1206500" y="952500"/>
            <a:ext cx="22434772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Helvetica Neue"/>
              <a:buNone/>
            </a:pPr>
            <a:r>
              <a:rPr lang="en-US" sz="7200"/>
              <a:t>Technique – High key</a:t>
            </a:r>
            <a:endParaRPr/>
          </a:p>
        </p:txBody>
      </p:sp>
      <p:sp>
        <p:nvSpPr>
          <p:cNvPr id="288" name="Google Shape;288;p31"/>
          <p:cNvSpPr txBox="1"/>
          <p:nvPr/>
        </p:nvSpPr>
        <p:spPr>
          <a:xfrm>
            <a:off x="1914057" y="12038205"/>
            <a:ext cx="4320480" cy="71814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Helvetica Neue"/>
              <a:buNone/>
            </a:pPr>
            <a:r>
              <a:rPr b="0" i="0" lang="en-US" sz="4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Johan Carignan</a:t>
            </a:r>
            <a:endParaRPr b="0" i="0" sz="40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89" name="Google Shape;289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03368" y="2370505"/>
            <a:ext cx="13033448" cy="104864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2"/>
          <p:cNvSpPr txBox="1"/>
          <p:nvPr/>
        </p:nvSpPr>
        <p:spPr>
          <a:xfrm>
            <a:off x="2110880" y="12741567"/>
            <a:ext cx="4320480" cy="71814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Helvetica Neue"/>
              <a:buNone/>
            </a:pPr>
            <a:r>
              <a:rPr b="0" i="0" lang="en-US" sz="4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Chris Taylor</a:t>
            </a:r>
            <a:endParaRPr/>
          </a:p>
        </p:txBody>
      </p:sp>
      <p:pic>
        <p:nvPicPr>
          <p:cNvPr id="295" name="Google Shape;295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30960" y="615360"/>
            <a:ext cx="19307340" cy="11538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3"/>
          <p:cNvSpPr txBox="1"/>
          <p:nvPr/>
        </p:nvSpPr>
        <p:spPr>
          <a:xfrm>
            <a:off x="3407024" y="12763623"/>
            <a:ext cx="6113566" cy="71814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Helvetica Neue"/>
              <a:buNone/>
            </a:pPr>
            <a:r>
              <a:rPr b="0" i="0" lang="en-US" sz="4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Yoline Joseph-Hoskin</a:t>
            </a:r>
            <a:endParaRPr/>
          </a:p>
        </p:txBody>
      </p:sp>
      <p:pic>
        <p:nvPicPr>
          <p:cNvPr id="301" name="Google Shape;301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20635" y="593304"/>
            <a:ext cx="16542730" cy="11809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4"/>
          <p:cNvSpPr txBox="1"/>
          <p:nvPr/>
        </p:nvSpPr>
        <p:spPr>
          <a:xfrm>
            <a:off x="1894856" y="12402616"/>
            <a:ext cx="4320480" cy="71814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Helvetica Neue"/>
              <a:buNone/>
            </a:pPr>
            <a:r>
              <a:rPr b="0" i="0" lang="en-US" sz="4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Ramesh Chauhan</a:t>
            </a:r>
            <a:endParaRPr/>
          </a:p>
        </p:txBody>
      </p:sp>
      <p:pic>
        <p:nvPicPr>
          <p:cNvPr id="307" name="Google Shape;307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76804" y="854285"/>
            <a:ext cx="11457625" cy="12412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91200" y="372218"/>
            <a:ext cx="15985776" cy="12769703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35"/>
          <p:cNvSpPr txBox="1"/>
          <p:nvPr/>
        </p:nvSpPr>
        <p:spPr>
          <a:xfrm>
            <a:off x="670720" y="12423776"/>
            <a:ext cx="4320480" cy="71814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Helvetica Neue"/>
              <a:buNone/>
            </a:pPr>
            <a:r>
              <a:rPr b="0" i="0" lang="en-US" sz="4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Lynda Buske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6"/>
          <p:cNvSpPr txBox="1"/>
          <p:nvPr>
            <p:ph type="title"/>
          </p:nvPr>
        </p:nvSpPr>
        <p:spPr>
          <a:xfrm>
            <a:off x="742728" y="932623"/>
            <a:ext cx="22434772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Font typeface="Helvetica Neue"/>
              <a:buNone/>
            </a:pPr>
            <a:r>
              <a:rPr lang="en-US" sz="6500"/>
              <a:t>Jan 2023 Technique – Leading lines</a:t>
            </a:r>
            <a:endParaRPr/>
          </a:p>
        </p:txBody>
      </p:sp>
      <p:sp>
        <p:nvSpPr>
          <p:cNvPr id="319" name="Google Shape;319;p36"/>
          <p:cNvSpPr txBox="1"/>
          <p:nvPr/>
        </p:nvSpPr>
        <p:spPr>
          <a:xfrm>
            <a:off x="1206500" y="4221381"/>
            <a:ext cx="7332826" cy="527323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Leading lines are a compositional technique where human-made or natural lines lead the viewer's eyes through a photograph to the subject or the heart of the image.</a:t>
            </a:r>
            <a:endParaRPr b="0" i="0" sz="48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20" name="Google Shape;320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435700" y="932623"/>
            <a:ext cx="8473870" cy="5649246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21" name="Google Shape;321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671798" y="6937784"/>
            <a:ext cx="6505702" cy="6505702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22" name="Google Shape;322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07624" y="3977680"/>
            <a:ext cx="5587532" cy="8382136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23" name="Google Shape;323;p36"/>
          <p:cNvSpPr txBox="1"/>
          <p:nvPr/>
        </p:nvSpPr>
        <p:spPr>
          <a:xfrm>
            <a:off x="8948301" y="3261549"/>
            <a:ext cx="3240360" cy="47192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Sophie Dale, Unsplash</a:t>
            </a:r>
            <a:endParaRPr b="0" i="0" sz="2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4" name="Google Shape;324;p36"/>
          <p:cNvSpPr txBox="1"/>
          <p:nvPr/>
        </p:nvSpPr>
        <p:spPr>
          <a:xfrm>
            <a:off x="13128104" y="12783377"/>
            <a:ext cx="3240360" cy="47192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Roman Fox, Unsplash</a:t>
            </a:r>
            <a:endParaRPr b="0" i="0" sz="2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5" name="Google Shape;325;p36"/>
          <p:cNvSpPr txBox="1"/>
          <p:nvPr/>
        </p:nvSpPr>
        <p:spPr>
          <a:xfrm>
            <a:off x="15435700" y="272514"/>
            <a:ext cx="4173124" cy="47192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Marcos Nieto, Unsplash</a:t>
            </a:r>
            <a:endParaRPr b="0" i="0" sz="2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7"/>
          <p:cNvSpPr txBox="1"/>
          <p:nvPr>
            <p:ph type="title"/>
          </p:nvPr>
        </p:nvSpPr>
        <p:spPr>
          <a:xfrm>
            <a:off x="1206500" y="952500"/>
            <a:ext cx="14729916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Helvetica Neue"/>
              <a:buNone/>
            </a:pPr>
            <a:r>
              <a:rPr lang="en-US" sz="6600"/>
              <a:t>Photo 101; Taking group photos</a:t>
            </a:r>
            <a:endParaRPr/>
          </a:p>
        </p:txBody>
      </p:sp>
      <p:pic>
        <p:nvPicPr>
          <p:cNvPr id="331" name="Google Shape;331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51640" y="2387600"/>
            <a:ext cx="12968140" cy="10481485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37"/>
          <p:cNvSpPr txBox="1"/>
          <p:nvPr/>
        </p:nvSpPr>
        <p:spPr>
          <a:xfrm>
            <a:off x="1822848" y="5345832"/>
            <a:ext cx="5256584" cy="213391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Helvetica Neue"/>
              <a:buNone/>
            </a:pPr>
            <a:r>
              <a:rPr b="0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Shoot from the corner of a couch, not in front. 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34816" y="2033464"/>
            <a:ext cx="14497611" cy="10873208"/>
          </a:xfrm>
          <a:prstGeom prst="rect">
            <a:avLst/>
          </a:prstGeom>
          <a:solidFill>
            <a:srgbClr val="ECECEC"/>
          </a:solidFill>
          <a:ln cap="sq" cmpd="sng" w="63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338" name="Google Shape;338;p38"/>
          <p:cNvSpPr txBox="1"/>
          <p:nvPr/>
        </p:nvSpPr>
        <p:spPr>
          <a:xfrm>
            <a:off x="16872520" y="2776191"/>
            <a:ext cx="6264696" cy="638123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Helvetica Neue"/>
              <a:buChar char="-"/>
            </a:pPr>
            <a:r>
              <a:rPr b="0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People looking in different directions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Helvetica Neue"/>
              <a:buChar char="-"/>
            </a:pPr>
            <a:r>
              <a:rPr b="0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Large gaps between ladies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Helvetica Neue"/>
              <a:buChar char="-"/>
            </a:pPr>
            <a:r>
              <a:rPr b="0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Cluttered background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Helvetica Neue"/>
              <a:buChar char="-"/>
            </a:pPr>
            <a:r>
              <a:rPr b="0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Neither full length nor good crop.</a:t>
            </a:r>
            <a:endParaRPr/>
          </a:p>
        </p:txBody>
      </p:sp>
      <p:sp>
        <p:nvSpPr>
          <p:cNvPr id="339" name="Google Shape;339;p38"/>
          <p:cNvSpPr txBox="1"/>
          <p:nvPr/>
        </p:nvSpPr>
        <p:spPr>
          <a:xfrm>
            <a:off x="6071320" y="707510"/>
            <a:ext cx="4968552" cy="7797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Helvetica Neue"/>
              <a:buNone/>
            </a:pPr>
            <a:r>
              <a:rPr b="0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Not a great image</a:t>
            </a:r>
            <a:endParaRPr b="0" i="0" sz="4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"/>
          <p:cNvSpPr txBox="1"/>
          <p:nvPr>
            <p:ph type="title"/>
          </p:nvPr>
        </p:nvSpPr>
        <p:spPr>
          <a:xfrm>
            <a:off x="1212306" y="1048142"/>
            <a:ext cx="22140934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0"/>
              <a:buFont typeface="Helvetica Neue"/>
              <a:buNone/>
            </a:pPr>
            <a:r>
              <a:rPr lang="en-US" sz="7000"/>
              <a:t>Fall Competition – Close Up</a:t>
            </a:r>
            <a:br>
              <a:rPr lang="en-US" sz="7000"/>
            </a:br>
            <a:endParaRPr sz="7000"/>
          </a:p>
        </p:txBody>
      </p:sp>
      <p:sp>
        <p:nvSpPr>
          <p:cNvPr id="80" name="Google Shape;80;p4"/>
          <p:cNvSpPr txBox="1"/>
          <p:nvPr/>
        </p:nvSpPr>
        <p:spPr>
          <a:xfrm>
            <a:off x="889636" y="4147393"/>
            <a:ext cx="10568196" cy="662745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tightly cropped shot that shows a subject (or object) up close and with perhaps more detail than the human eye usually perceives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3BB6FF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3BB6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Images must have been taken since June 2022 AGM</a:t>
            </a:r>
            <a:endParaRPr b="0" i="0" sz="4000" u="none" cap="none" strike="noStrike">
              <a:solidFill>
                <a:srgbClr val="3BB6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Char char="•"/>
            </a:pPr>
            <a:r>
              <a:rPr b="1" i="0" lang="en-US" sz="4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Submit up to </a:t>
            </a:r>
            <a:r>
              <a:rPr b="1" i="0" lang="en-US" sz="4000" u="none" cap="none" strike="noStrike">
                <a:solidFill>
                  <a:srgbClr val="3BB6FF"/>
                </a:solidFill>
                <a:latin typeface="Calibri"/>
                <a:ea typeface="Calibri"/>
                <a:cs typeface="Calibri"/>
                <a:sym typeface="Calibri"/>
              </a:rPr>
              <a:t>three </a:t>
            </a:r>
            <a:r>
              <a:rPr b="1" i="0" lang="en-US" sz="4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images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Char char="•"/>
            </a:pPr>
            <a:r>
              <a:rPr b="1" i="0" lang="en-US" sz="4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Submission deadline: </a:t>
            </a:r>
            <a:r>
              <a:rPr b="0" i="0" lang="en-US" sz="4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Saturday  Nov 19, 2022 (midnight)</a:t>
            </a:r>
            <a:endParaRPr/>
          </a:p>
          <a:p>
            <a:pPr indent="-1905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1" name="Google Shape;81;p4"/>
          <p:cNvSpPr txBox="1"/>
          <p:nvPr/>
        </p:nvSpPr>
        <p:spPr>
          <a:xfrm>
            <a:off x="14673064" y="6621915"/>
            <a:ext cx="3172135" cy="84125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Paul Kapischka on Unsplash</a:t>
            </a:r>
            <a:endParaRPr b="0" i="0" sz="2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2" name="Google Shape;82;p4"/>
          <p:cNvSpPr txBox="1"/>
          <p:nvPr/>
        </p:nvSpPr>
        <p:spPr>
          <a:xfrm>
            <a:off x="17022283" y="10613989"/>
            <a:ext cx="3172135" cy="84125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Amanda Dalbjorn on Unsplash </a:t>
            </a:r>
            <a:endParaRPr b="0" i="0" sz="2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3" name="Google Shape;83;p4"/>
          <p:cNvSpPr txBox="1"/>
          <p:nvPr/>
        </p:nvSpPr>
        <p:spPr>
          <a:xfrm>
            <a:off x="18777519" y="3359580"/>
            <a:ext cx="3172135" cy="84125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Jason Leung on Unsplash</a:t>
            </a:r>
            <a:endParaRPr b="0" i="0" sz="2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https://cpopc.ca/wp-content/uploads/2022/08/Jason-Leung-on-Unsplash-400x300.jpg" id="84" name="Google Shape;8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87653" y="2351457"/>
            <a:ext cx="4234630" cy="3175973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https://cpopc.ca/wp-content/uploads/2022/08/Paul-Kapischka-on-Unsplash-400x300.jpg" id="85" name="Google Shape;85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458586" y="5396438"/>
            <a:ext cx="4318589" cy="3238942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https://cpopc.ca/wp-content/uploads/2022/08/Amanda-Dalbjorn-on-Unsplash-400x300.jpg" id="86" name="Google Shape;86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768064" y="8198514"/>
            <a:ext cx="4392488" cy="3294366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27504" y="1745432"/>
            <a:ext cx="14656513" cy="11306081"/>
          </a:xfrm>
          <a:prstGeom prst="rect">
            <a:avLst/>
          </a:prstGeom>
          <a:solidFill>
            <a:srgbClr val="ECECEC"/>
          </a:solidFill>
          <a:ln cap="sq" cmpd="sng" w="63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345" name="Google Shape;345;p39"/>
          <p:cNvSpPr txBox="1"/>
          <p:nvPr/>
        </p:nvSpPr>
        <p:spPr>
          <a:xfrm>
            <a:off x="886744" y="5055282"/>
            <a:ext cx="4824536" cy="194925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Helvetica Neue"/>
              <a:buNone/>
            </a:pPr>
            <a:r>
              <a:rPr b="0" i="0" lang="en-US" sz="4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Have people angle their bodies and overlap a bit.</a:t>
            </a:r>
            <a:endParaRPr/>
          </a:p>
        </p:txBody>
      </p:sp>
      <p:sp>
        <p:nvSpPr>
          <p:cNvPr id="346" name="Google Shape;346;p39"/>
          <p:cNvSpPr txBox="1"/>
          <p:nvPr/>
        </p:nvSpPr>
        <p:spPr>
          <a:xfrm>
            <a:off x="12047984" y="521296"/>
            <a:ext cx="4968552" cy="7797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Helvetica Neue"/>
              <a:buNone/>
            </a:pPr>
            <a:r>
              <a:rPr b="0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better image</a:t>
            </a:r>
            <a:endParaRPr b="0" i="0" sz="4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83488" y="312060"/>
            <a:ext cx="13394332" cy="13091879"/>
          </a:xfrm>
          <a:prstGeom prst="rect">
            <a:avLst/>
          </a:prstGeom>
          <a:solidFill>
            <a:srgbClr val="ECECEC"/>
          </a:solidFill>
          <a:ln cap="sq" cmpd="sng" w="63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352" name="Google Shape;352;p40"/>
          <p:cNvSpPr txBox="1"/>
          <p:nvPr/>
        </p:nvSpPr>
        <p:spPr>
          <a:xfrm>
            <a:off x="742728" y="5057800"/>
            <a:ext cx="5688632" cy="281102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Helvetica Neue"/>
              <a:buNone/>
            </a:pPr>
            <a:r>
              <a:rPr b="0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Use stairs if you have them since height differences are mostly in the legs.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15136" y="593304"/>
            <a:ext cx="18798675" cy="12529392"/>
          </a:xfrm>
          <a:prstGeom prst="rect">
            <a:avLst/>
          </a:prstGeom>
          <a:solidFill>
            <a:srgbClr val="ECECEC"/>
          </a:solidFill>
          <a:ln cap="sq" cmpd="sng" w="63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358" name="Google Shape;358;p41"/>
          <p:cNvSpPr txBox="1"/>
          <p:nvPr/>
        </p:nvSpPr>
        <p:spPr>
          <a:xfrm>
            <a:off x="742728" y="4913784"/>
            <a:ext cx="2736304" cy="256480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Helvetica Neue"/>
              <a:buNone/>
            </a:pPr>
            <a:r>
              <a:rPr b="0" i="0" lang="en-US" sz="4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Count down to opening eyes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30960" y="809328"/>
            <a:ext cx="19226136" cy="11797562"/>
          </a:xfrm>
          <a:prstGeom prst="rect">
            <a:avLst/>
          </a:prstGeom>
          <a:solidFill>
            <a:srgbClr val="ECECEC"/>
          </a:solidFill>
          <a:ln cap="sq" cmpd="sng" w="63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3"/>
          <p:cNvSpPr txBox="1"/>
          <p:nvPr>
            <p:ph type="title"/>
          </p:nvPr>
        </p:nvSpPr>
        <p:spPr>
          <a:xfrm>
            <a:off x="1750840" y="1313384"/>
            <a:ext cx="1782626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fontScale="90000"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Helvetica Neue"/>
              <a:buNone/>
            </a:pPr>
            <a:r>
              <a:rPr lang="en-US" sz="6700"/>
              <a:t>2022-23 Speaker and Topics Schedule</a:t>
            </a:r>
            <a:br>
              <a:rPr lang="en-US" sz="6700"/>
            </a:br>
            <a:r>
              <a:rPr b="0" lang="en-US" sz="5300"/>
              <a:t>Programs Director</a:t>
            </a:r>
            <a:r>
              <a:rPr b="0" lang="en-US" sz="6000"/>
              <a:t>;</a:t>
            </a:r>
            <a:r>
              <a:rPr lang="en-US" sz="6000"/>
              <a:t> </a:t>
            </a:r>
            <a:r>
              <a:rPr b="0" lang="en-US" sz="5300"/>
              <a:t>Marianne Pethke</a:t>
            </a:r>
            <a:br>
              <a:rPr lang="en-US"/>
            </a:br>
            <a:r>
              <a:rPr b="0" lang="en-US" sz="5300"/>
              <a:t>Competitions Director; Lynda Buske</a:t>
            </a:r>
            <a:br>
              <a:rPr lang="en-US"/>
            </a:br>
            <a:endParaRPr/>
          </a:p>
        </p:txBody>
      </p:sp>
      <p:pic>
        <p:nvPicPr>
          <p:cNvPr id="369" name="Google Shape;369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6984" y="3926969"/>
            <a:ext cx="16656195" cy="9289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4"/>
          <p:cNvSpPr txBox="1"/>
          <p:nvPr>
            <p:ph type="title"/>
          </p:nvPr>
        </p:nvSpPr>
        <p:spPr>
          <a:xfrm>
            <a:off x="1206500" y="952500"/>
            <a:ext cx="11489556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fontScale="90000"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Helvetica Neue"/>
              <a:buNone/>
            </a:pPr>
            <a:r>
              <a:rPr b="0" lang="en-US" sz="7300"/>
              <a:t>CPOPC on Twitter</a:t>
            </a:r>
            <a:br>
              <a:rPr lang="en-US"/>
            </a:br>
            <a:r>
              <a:rPr b="0" lang="en-US" sz="6000"/>
              <a:t>Vice President; </a:t>
            </a:r>
            <a:r>
              <a:rPr b="0" lang="en-US" sz="5300"/>
              <a:t>Chris Taylor</a:t>
            </a:r>
            <a:endParaRPr b="0" sz="6700"/>
          </a:p>
        </p:txBody>
      </p:sp>
      <p:sp>
        <p:nvSpPr>
          <p:cNvPr id="375" name="Google Shape;375;p44"/>
          <p:cNvSpPr txBox="1"/>
          <p:nvPr>
            <p:ph idx="2" type="body"/>
          </p:nvPr>
        </p:nvSpPr>
        <p:spPr>
          <a:xfrm>
            <a:off x="1246784" y="3028029"/>
            <a:ext cx="17785976" cy="917490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fontScale="92500"/>
          </a:bodyPr>
          <a:lstStyle/>
          <a:p>
            <a:pPr indent="-1074738" lvl="0" marL="1074738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23000"/>
              <a:buFont typeface="Helvetica Neue"/>
              <a:buChar char="•"/>
            </a:pPr>
            <a:r>
              <a:rPr lang="en-US" sz="4400"/>
              <a:t>We now have a Twitter account</a:t>
            </a:r>
            <a:endParaRPr sz="3200"/>
          </a:p>
          <a:p>
            <a:pPr indent="-1006475" lvl="1" marL="1616075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23000"/>
              <a:buFont typeface="Noto Sans Symbols"/>
              <a:buChar char="⮚"/>
            </a:pPr>
            <a:r>
              <a:rPr lang="en-US" sz="3600"/>
              <a:t>@CPOPC was taken</a:t>
            </a:r>
            <a:endParaRPr/>
          </a:p>
          <a:p>
            <a:pPr indent="-1074738" lvl="0" marL="1074738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23000"/>
              <a:buFont typeface="Helvetica Neue"/>
              <a:buChar char="•"/>
            </a:pPr>
            <a:r>
              <a:rPr lang="en-US" sz="4400"/>
              <a:t>We will tweet 3 or 4 times a month</a:t>
            </a:r>
            <a:endParaRPr/>
          </a:p>
          <a:p>
            <a:pPr indent="-1006475" lvl="1" marL="1616075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23000"/>
              <a:buFont typeface="Noto Sans Symbols"/>
              <a:buChar char="⮚"/>
            </a:pPr>
            <a:r>
              <a:rPr lang="en-US" sz="3600"/>
              <a:t>upcoming challenges and competitions</a:t>
            </a:r>
            <a:endParaRPr/>
          </a:p>
          <a:p>
            <a:pPr indent="-1006475" lvl="1" marL="1616075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23000"/>
              <a:buFont typeface="Noto Sans Symbols"/>
              <a:buChar char="⮚"/>
            </a:pPr>
            <a:r>
              <a:rPr lang="en-US" sz="3600"/>
              <a:t>meeting announcements</a:t>
            </a:r>
            <a:endParaRPr/>
          </a:p>
          <a:p>
            <a:pPr indent="-1006475" lvl="1" marL="1616075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23000"/>
              <a:buFont typeface="Noto Sans Symbols"/>
              <a:buChar char="⮚"/>
            </a:pPr>
            <a:r>
              <a:rPr lang="en-US" sz="3600"/>
              <a:t>other items likely to be of interest to members</a:t>
            </a:r>
            <a:endParaRPr/>
          </a:p>
          <a:p>
            <a:pPr indent="-1074738" lvl="0" marL="1074738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23000"/>
              <a:buFont typeface="Helvetica Neue"/>
              <a:buChar char="•"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https://twitter.com/OrleansPhotoClb</a:t>
            </a:r>
            <a:endParaRPr/>
          </a:p>
          <a:p>
            <a:pPr indent="-727951" lvl="0" marL="1074738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23000"/>
              <a:buFont typeface="Helvetica Neue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23000"/>
              <a:buFont typeface="Helvetica Neue"/>
              <a:buNone/>
            </a:pPr>
            <a:r>
              <a:rPr lang="en-US" sz="4000"/>
              <a:t>NOTES; Newsletters will continue as before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23000"/>
              <a:buFont typeface="Helvetica Neue"/>
              <a:buNone/>
            </a:pPr>
            <a:r>
              <a:rPr lang="en-US" sz="4000"/>
              <a:t>              Challenge and Competition winners will be posted on our Facebook page </a:t>
            </a:r>
            <a:endParaRPr sz="4000"/>
          </a:p>
          <a:p>
            <a:pPr indent="-262813" lvl="0" marL="60960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ct val="1230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376" name="Google Shape;376;p44"/>
          <p:cNvSpPr txBox="1"/>
          <p:nvPr/>
        </p:nvSpPr>
        <p:spPr>
          <a:xfrm>
            <a:off x="14827619" y="1608195"/>
            <a:ext cx="7889156" cy="111825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600"/>
              <a:buFont typeface="Helvetica Neue"/>
              <a:buNone/>
            </a:pPr>
            <a:r>
              <a:rPr b="0" i="0" lang="en-US" sz="6600" u="none" cap="none" strike="noStrike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@OrleansPhotoClb</a:t>
            </a:r>
            <a:endParaRPr b="0" i="0" sz="66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77" name="Google Shape;377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075208" y="4841776"/>
            <a:ext cx="3541728" cy="2949693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44"/>
          <p:cNvSpPr txBox="1"/>
          <p:nvPr/>
        </p:nvSpPr>
        <p:spPr>
          <a:xfrm>
            <a:off x="17448584" y="3628927"/>
            <a:ext cx="6840760" cy="65659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Twitter wouldn’t let us have a “u”</a:t>
            </a:r>
            <a:endParaRPr/>
          </a:p>
        </p:txBody>
      </p:sp>
      <p:sp>
        <p:nvSpPr>
          <p:cNvPr id="379" name="Google Shape;379;p44"/>
          <p:cNvSpPr/>
          <p:nvPr/>
        </p:nvSpPr>
        <p:spPr>
          <a:xfrm rot="-5400000">
            <a:off x="21383433" y="2388958"/>
            <a:ext cx="753262" cy="1278143"/>
          </a:xfrm>
          <a:prstGeom prst="leftBrace">
            <a:avLst>
              <a:gd fmla="val 30100" name="adj1"/>
              <a:gd fmla="val 50000" name="adj2"/>
            </a:avLst>
          </a:prstGeom>
          <a:noFill/>
          <a:ln cap="flat" cmpd="sng" w="34925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5"/>
          <p:cNvSpPr txBox="1"/>
          <p:nvPr/>
        </p:nvSpPr>
        <p:spPr>
          <a:xfrm>
            <a:off x="1080491" y="957782"/>
            <a:ext cx="11161240" cy="102592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None/>
            </a:pPr>
            <a:r>
              <a:rPr b="1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Notices – December 2022</a:t>
            </a:r>
            <a:endParaRPr b="1" i="0" sz="60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5" name="Google Shape;385;p45"/>
          <p:cNvSpPr txBox="1"/>
          <p:nvPr/>
        </p:nvSpPr>
        <p:spPr>
          <a:xfrm>
            <a:off x="1080491" y="1964916"/>
            <a:ext cx="10751470" cy="1007455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 FRANCOPHONES ONLY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</a:pPr>
            <a:r>
              <a:t/>
            </a:r>
            <a:endParaRPr b="0" i="0" sz="36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 MIFO lance un appel aux artistes visuels francophones de la région de la capitale nationale et de l'Est ontarien (professionnels et semi-professionnels) pour des soumissions d’expositions pour 2023-2024. Est-ce que des artistes francophones de votre réseau seraient intéressés?</a:t>
            </a:r>
            <a:b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Les artistes intéressés peuvent soumettre leur candidature sur le </a:t>
            </a:r>
            <a:r>
              <a:rPr b="0" i="0" lang="en-US" sz="3600" u="none" cap="none" strike="noStrike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mifo.ca </a:t>
            </a: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d’ici le 15 janvier 2023.</a:t>
            </a:r>
            <a:b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Au plaisir d’exposer vos artistes dans notre galerie!</a:t>
            </a:r>
            <a:b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Amélie Lafrance</a:t>
            </a:r>
            <a:b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Coordonnatrice artistique</a:t>
            </a:r>
            <a:b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613 830-6436, poste 288 | Cellulaire : 613 808-7387</a:t>
            </a:r>
            <a:b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0" lang="en-US" sz="3600" u="none" cap="none" strike="noStrike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alafrance@mifo.ca | MIFO.CA</a:t>
            </a:r>
            <a:endParaRPr b="0" i="0" sz="3600" u="none" cap="none" strike="noStrike">
              <a:solidFill>
                <a:srgbClr val="00B0F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C:\Users\ALAN\Documents\CPOPC\member's images\Diane Cummings.JPG" id="386" name="Google Shape;386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94392" y="1889448"/>
            <a:ext cx="11632628" cy="7825729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87" name="Google Shape;387;p45"/>
          <p:cNvSpPr txBox="1"/>
          <p:nvPr/>
        </p:nvSpPr>
        <p:spPr>
          <a:xfrm>
            <a:off x="17088544" y="10246807"/>
            <a:ext cx="3600400" cy="47192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Diane Cummings</a:t>
            </a:r>
            <a:endParaRPr b="0" i="0" sz="2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88" name="Google Shape;388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91000" y="12039469"/>
            <a:ext cx="5276850" cy="120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6"/>
          <p:cNvSpPr txBox="1"/>
          <p:nvPr/>
        </p:nvSpPr>
        <p:spPr>
          <a:xfrm>
            <a:off x="1318792" y="953344"/>
            <a:ext cx="11161240" cy="102592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None/>
            </a:pPr>
            <a:r>
              <a:rPr b="1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Notices – December 2022</a:t>
            </a:r>
            <a:endParaRPr b="1" i="0" sz="60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4" name="Google Shape;394;p46"/>
          <p:cNvSpPr txBox="1"/>
          <p:nvPr/>
        </p:nvSpPr>
        <p:spPr>
          <a:xfrm>
            <a:off x="1080491" y="2958539"/>
            <a:ext cx="10751470" cy="881266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NEW TOPICS ADDED TO OUR RESOURCES PAGES ON THE WEBSITE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</a:pPr>
            <a:r>
              <a:t/>
            </a:r>
            <a:endParaRPr b="0" i="0" sz="36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Chris Taylor has added the following pages;</a:t>
            </a:r>
            <a:endParaRPr/>
          </a:p>
          <a:p>
            <a:pPr indent="-514350" lvl="0" marL="5143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800"/>
              <a:buFont typeface="Helvetica Neue"/>
              <a:buAutoNum type="arabicPeriod"/>
            </a:pPr>
            <a:r>
              <a:rPr b="0" i="0" lang="en-US" sz="2800" u="none" cap="none" strike="noStrike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 Recipes for using Curves in post-processing</a:t>
            </a:r>
            <a:r>
              <a:rPr b="0" i="0" lang="en-US" sz="2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by Scott Davenport </a:t>
            </a:r>
            <a:r>
              <a:rPr b="0" i="1" lang="en-US" sz="2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– Editing, general + Tips and Tricks + Tutorials</a:t>
            </a:r>
            <a:endParaRPr/>
          </a:p>
          <a:p>
            <a:pPr indent="-514350" lvl="0" marL="5143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800"/>
              <a:buFont typeface="Helvetica Neue"/>
              <a:buAutoNum type="arabicPeriod"/>
            </a:pPr>
            <a:r>
              <a:rPr b="0" i="0" lang="en-US" sz="2800" u="none" cap="none" strike="noStrike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to ensure a print has no area with no ink</a:t>
            </a:r>
            <a:r>
              <a:rPr b="0" i="0" lang="en-US" sz="2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by Scott Davenport </a:t>
            </a:r>
            <a:r>
              <a:rPr b="0" i="1" lang="en-US" sz="2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– Editing, general + Tips and Tricks + Tutorials</a:t>
            </a:r>
            <a:endParaRPr/>
          </a:p>
          <a:p>
            <a:pPr indent="-514350" lvl="0" marL="5143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800"/>
              <a:buFont typeface="Helvetica Neue"/>
              <a:buAutoNum type="arabicPeriod"/>
            </a:pPr>
            <a:r>
              <a:rPr b="0" i="0" lang="en-US" sz="2800" u="none" cap="none" strike="noStrike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lesson In Storytelling for Better Landscape Photography(Podcast) </a:t>
            </a:r>
            <a:r>
              <a:rPr b="0" i="1" lang="en-US" sz="2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 Editing, general + Tips and Tricks + Tutorials</a:t>
            </a:r>
            <a:endParaRPr b="0" i="0" sz="32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514350" lvl="0" marL="514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800"/>
              <a:buFont typeface="Helvetica Neue"/>
              <a:buAutoNum type="arabicPeriod"/>
            </a:pPr>
            <a:r>
              <a:rPr b="1" i="0" lang="en-US" sz="2800" u="none" cap="none" strike="noStrike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Landscape Photography for Beginners: A Comprehensive Guide</a:t>
            </a:r>
            <a:r>
              <a:rPr b="0" i="1" lang="en-US" sz="2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 Editing, general + Tips and Tricks + Tutorials</a:t>
            </a:r>
            <a:endParaRPr/>
          </a:p>
          <a:p>
            <a:pPr indent="-336550" lvl="0" marL="514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Helvetica Neue"/>
              <a:buNone/>
            </a:pPr>
            <a:r>
              <a:t/>
            </a:r>
            <a:endParaRPr b="1" i="0" sz="2800" u="none" cap="none" strike="noStrike">
              <a:solidFill>
                <a:srgbClr val="00B0F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1150" lvl="0" marL="514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C:\Users\ALAN\Documents\CPOPC\member's images\Christine Martel.JPG" id="395" name="Google Shape;395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92000" y="3257600"/>
            <a:ext cx="11582400" cy="7762875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96" name="Google Shape;396;p46"/>
          <p:cNvSpPr txBox="1"/>
          <p:nvPr/>
        </p:nvSpPr>
        <p:spPr>
          <a:xfrm>
            <a:off x="16152440" y="11586689"/>
            <a:ext cx="5040560" cy="47192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Christine Martel</a:t>
            </a:r>
            <a:endParaRPr b="0" i="0" sz="2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7"/>
          <p:cNvSpPr txBox="1"/>
          <p:nvPr>
            <p:ph type="title"/>
          </p:nvPr>
        </p:nvSpPr>
        <p:spPr>
          <a:xfrm>
            <a:off x="1223905" y="851283"/>
            <a:ext cx="21066621" cy="181483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300"/>
              <a:buFont typeface="Helvetica Neue"/>
              <a:buNone/>
            </a:pPr>
            <a:r>
              <a:rPr b="1" i="0" lang="en-US" sz="7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Next Meetings</a:t>
            </a:r>
            <a:endParaRPr b="0" i="0" sz="48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2" name="Google Shape;402;p47"/>
          <p:cNvSpPr/>
          <p:nvPr/>
        </p:nvSpPr>
        <p:spPr>
          <a:xfrm>
            <a:off x="1030759" y="2177480"/>
            <a:ext cx="21259767" cy="92794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57200" lvl="1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4800"/>
              <a:buFont typeface="Helvetica Neue"/>
              <a:buNone/>
            </a:pPr>
            <a:r>
              <a:rPr b="0" i="0" lang="en-US" sz="4800" u="none" cap="none" strike="noStrike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17 December, Social and Pot Luck Lunch</a:t>
            </a:r>
            <a:endParaRPr/>
          </a:p>
          <a:p>
            <a:pPr indent="457200" lvl="1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Helvetica Neue"/>
              <a:buNone/>
            </a:pPr>
            <a:r>
              <a:rPr b="0" i="0" lang="en-US" sz="4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Queenswood Heights Community Centre, 10.30 to 1pm</a:t>
            </a:r>
            <a:endParaRPr/>
          </a:p>
          <a:p>
            <a:pPr indent="457200" lvl="1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B0F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457200" lvl="1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4800"/>
              <a:buFont typeface="Helvetica Neue"/>
              <a:buNone/>
            </a:pPr>
            <a:r>
              <a:rPr b="0" i="0" lang="en-US" sz="4800" u="none" cap="none" strike="noStrike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14 January, Club Meeting on Zoom, 9.30am to 12 noon</a:t>
            </a:r>
            <a:endParaRPr/>
          </a:p>
          <a:p>
            <a:pPr indent="-857250" lvl="1" marL="8572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Char char="•"/>
            </a:pPr>
            <a:r>
              <a:rPr b="0" i="0" lang="en-US" sz="44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Wildlife photography with Daniel Cadieux</a:t>
            </a:r>
            <a:endParaRPr b="0" i="0" sz="44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857250" lvl="1" marL="8572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Char char="•"/>
            </a:pPr>
            <a:r>
              <a:rPr b="0" i="0" lang="en-US" sz="44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Challenge – Urban Life</a:t>
            </a:r>
            <a:endParaRPr/>
          </a:p>
          <a:p>
            <a:pPr indent="-857250" lvl="1" marL="8572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Char char="•"/>
            </a:pPr>
            <a:r>
              <a:rPr b="0" i="0" lang="en-US" sz="44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Technique – Leading Lines</a:t>
            </a:r>
            <a:endParaRPr/>
          </a:p>
          <a:p>
            <a:pPr indent="-857250" lvl="1" marL="8572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Char char="•"/>
            </a:pPr>
            <a:r>
              <a:rPr b="0" i="0" lang="en-US" sz="44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Photo 101 – Compression (redux)</a:t>
            </a:r>
            <a:endParaRPr/>
          </a:p>
          <a:p>
            <a:pPr indent="457200" lvl="1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None/>
            </a:pPr>
            <a:r>
              <a:t/>
            </a:r>
            <a:endParaRPr b="0" i="0" sz="60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3" name="Google Shape;403;p47"/>
          <p:cNvSpPr txBox="1"/>
          <p:nvPr/>
        </p:nvSpPr>
        <p:spPr>
          <a:xfrm>
            <a:off x="5927304" y="11538520"/>
            <a:ext cx="6552728" cy="84125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Daniel Cadieux</a:t>
            </a:r>
            <a:endParaRPr b="0" i="0" sz="2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https://www.dancadphotography.com/</a:t>
            </a:r>
            <a:endParaRPr b="0" i="0" sz="2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04" name="Google Shape;404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89067" y="6117718"/>
            <a:ext cx="10060176" cy="6716946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5"/>
          <p:cNvSpPr txBox="1"/>
          <p:nvPr>
            <p:ph type="title"/>
          </p:nvPr>
        </p:nvSpPr>
        <p:spPr>
          <a:xfrm>
            <a:off x="1212306" y="1048142"/>
            <a:ext cx="22140934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0"/>
              <a:buFont typeface="Helvetica Neue"/>
              <a:buNone/>
            </a:pPr>
            <a:r>
              <a:rPr lang="en-US" sz="7000"/>
              <a:t>January challenge – Urban life</a:t>
            </a:r>
            <a:br>
              <a:rPr lang="en-US" sz="7000"/>
            </a:br>
            <a:endParaRPr sz="7000"/>
          </a:p>
        </p:txBody>
      </p:sp>
      <p:sp>
        <p:nvSpPr>
          <p:cNvPr id="92" name="Google Shape;92;p5"/>
          <p:cNvSpPr txBox="1"/>
          <p:nvPr/>
        </p:nvSpPr>
        <p:spPr>
          <a:xfrm>
            <a:off x="889636" y="3586439"/>
            <a:ext cx="10568196" cy="774936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285750" lvl="0" marL="28575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Char char="•"/>
            </a:pPr>
            <a:r>
              <a:rPr b="0" i="0" lang="en-US" sz="4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Capture the spontaneous encounters of life in cities or towns. Image must include a </a:t>
            </a:r>
            <a:r>
              <a:rPr b="0" i="0" lang="en-US" sz="4400" u="none" cap="none" strike="noStrike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live person, animal or plant.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0000"/>
              </a:buClr>
              <a:buSzPts val="4500"/>
              <a:buFont typeface="Arial"/>
              <a:buChar char="•"/>
            </a:pPr>
            <a:r>
              <a:rPr b="0" i="0" lang="en-US" sz="45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Off topic: </a:t>
            </a:r>
            <a:r>
              <a:rPr b="0" i="0" lang="en-US" sz="4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Clear rural indicators, e.g. open fields, silo, country lane, etc.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Arial"/>
              <a:buChar char="•"/>
            </a:pPr>
            <a:r>
              <a:rPr b="0" i="0" lang="en-US" sz="45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45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Submission deadline: </a:t>
            </a:r>
            <a:r>
              <a:rPr b="0" i="0" lang="en-US" sz="4500" u="none" cap="none" strike="noStrike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Saturday, Jan 7,</a:t>
            </a:r>
            <a:r>
              <a:rPr b="0" i="0" lang="en-US" sz="45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4500" u="none" cap="none" strike="noStrike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2023 (midnight)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Arial"/>
              <a:buChar char="•"/>
            </a:pPr>
            <a:r>
              <a:rPr b="0" i="0" lang="en-US" sz="45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All archived images are allowed.</a:t>
            </a:r>
            <a:endParaRPr/>
          </a:p>
          <a:p>
            <a:pPr indent="-88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t/>
            </a:r>
            <a:endParaRPr b="0" i="0" sz="4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05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3" name="Google Shape;9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23848" y="7794104"/>
            <a:ext cx="8206048" cy="5543197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4" name="Google Shape;94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712281" y="378699"/>
            <a:ext cx="4551714" cy="6839341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5" name="Google Shape;95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051135" y="5777880"/>
            <a:ext cx="4085880" cy="612068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6" name="Google Shape;96;p5"/>
          <p:cNvSpPr txBox="1"/>
          <p:nvPr/>
        </p:nvSpPr>
        <p:spPr>
          <a:xfrm>
            <a:off x="6194948" y="12667858"/>
            <a:ext cx="4176464" cy="47192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Dawid Zawila on Unsplash</a:t>
            </a:r>
            <a:endParaRPr b="0" i="0" sz="2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7" name="Google Shape;97;p5"/>
          <p:cNvSpPr txBox="1"/>
          <p:nvPr/>
        </p:nvSpPr>
        <p:spPr>
          <a:xfrm>
            <a:off x="19570346" y="812180"/>
            <a:ext cx="4176464" cy="47192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Robert Bye on Unsplash</a:t>
            </a:r>
            <a:endParaRPr b="0" i="0" sz="2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8" name="Google Shape;98;p5"/>
          <p:cNvSpPr txBox="1"/>
          <p:nvPr/>
        </p:nvSpPr>
        <p:spPr>
          <a:xfrm>
            <a:off x="20005843" y="4727976"/>
            <a:ext cx="4176464" cy="47192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Ryoji Wata on Unsplash</a:t>
            </a:r>
            <a:endParaRPr b="0" i="0" sz="2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b0ac1c4a70_0_1"/>
          <p:cNvSpPr txBox="1"/>
          <p:nvPr>
            <p:ph type="title"/>
          </p:nvPr>
        </p:nvSpPr>
        <p:spPr>
          <a:xfrm>
            <a:off x="1206500" y="952500"/>
            <a:ext cx="9779100" cy="14352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g1b0ac1c4a70_0_1"/>
          <p:cNvSpPr txBox="1"/>
          <p:nvPr>
            <p:ph idx="1" type="body"/>
          </p:nvPr>
        </p:nvSpPr>
        <p:spPr>
          <a:xfrm>
            <a:off x="1206500" y="2245962"/>
            <a:ext cx="9779100" cy="9348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g1b0ac1c4a70_0_1"/>
          <p:cNvSpPr txBox="1"/>
          <p:nvPr>
            <p:ph idx="2" type="body"/>
          </p:nvPr>
        </p:nvSpPr>
        <p:spPr>
          <a:xfrm>
            <a:off x="1206500" y="4248504"/>
            <a:ext cx="9779100" cy="82560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spcBef>
                <a:spcPts val="45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6" name="Google Shape;106;g1b0ac1c4a70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438399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"/>
          <p:cNvSpPr txBox="1"/>
          <p:nvPr>
            <p:ph type="title"/>
          </p:nvPr>
        </p:nvSpPr>
        <p:spPr>
          <a:xfrm>
            <a:off x="1228000" y="883025"/>
            <a:ext cx="21282600" cy="30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Helvetica Neue"/>
              <a:buNone/>
            </a:pPr>
            <a:r>
              <a:rPr lang="en-US" sz="6600"/>
              <a:t>Resumption of In-Person or Hybrid meetings?</a:t>
            </a:r>
            <a:br>
              <a:rPr lang="en-US" sz="6600"/>
            </a:br>
            <a:r>
              <a:rPr b="0" lang="en-US" sz="4800"/>
              <a:t>President; Alan White</a:t>
            </a:r>
            <a:endParaRPr b="0" sz="4800"/>
          </a:p>
        </p:txBody>
      </p:sp>
      <p:sp>
        <p:nvSpPr>
          <p:cNvPr id="112" name="Google Shape;112;p6"/>
          <p:cNvSpPr txBox="1"/>
          <p:nvPr>
            <p:ph idx="1" type="body"/>
          </p:nvPr>
        </p:nvSpPr>
        <p:spPr>
          <a:xfrm>
            <a:off x="1102775" y="2897550"/>
            <a:ext cx="13301100" cy="87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936"/>
              <a:buFont typeface="Helvetica Neue"/>
              <a:buNone/>
            </a:pPr>
            <a:r>
              <a:rPr lang="en-US" sz="3200">
                <a:solidFill>
                  <a:srgbClr val="00B0F0"/>
                </a:solidFill>
              </a:rPr>
              <a:t>DECISION</a:t>
            </a:r>
            <a:endParaRPr/>
          </a:p>
          <a:p>
            <a:pPr indent="-566927" lvl="0" marL="566927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36"/>
              <a:buFont typeface="Helvetica Neue"/>
              <a:buChar char="•"/>
            </a:pPr>
            <a:r>
              <a:rPr lang="en-US" sz="3200"/>
              <a:t>Continuing for now with online monthly meetings via Zoom</a:t>
            </a:r>
            <a:endParaRPr sz="3200"/>
          </a:p>
          <a:p>
            <a:pPr indent="-566927" lvl="0" marL="566927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36"/>
              <a:buFont typeface="Helvetica Neue"/>
              <a:buChar char="•"/>
            </a:pPr>
            <a:r>
              <a:rPr lang="en-US" sz="3200"/>
              <a:t>Planning  more in-person workshops and outings</a:t>
            </a:r>
            <a:endParaRPr/>
          </a:p>
          <a:p>
            <a:pPr indent="-566927" lvl="0" marL="566927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36"/>
              <a:buFont typeface="Helvetica Neue"/>
              <a:buChar char="•"/>
            </a:pPr>
            <a:r>
              <a:rPr lang="en-US" sz="3200"/>
              <a:t>More in-person social events  </a:t>
            </a:r>
            <a:endParaRPr/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936"/>
              <a:buFont typeface="Helvetica Neue"/>
              <a:buNone/>
            </a:pPr>
            <a:r>
              <a:rPr lang="en-US" sz="3200">
                <a:solidFill>
                  <a:srgbClr val="00B0F0"/>
                </a:solidFill>
              </a:rPr>
              <a:t>CONSIDERATIONS</a:t>
            </a:r>
            <a:endParaRPr/>
          </a:p>
          <a:p>
            <a:pPr indent="-4572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36"/>
              <a:buFont typeface="Arial"/>
              <a:buChar char="•"/>
            </a:pPr>
            <a:r>
              <a:rPr lang="en-US" sz="3200"/>
              <a:t>In-person only meetings are still unacceptable to many members</a:t>
            </a:r>
            <a:endParaRPr/>
          </a:p>
          <a:p>
            <a:pPr indent="-566927" lvl="0" marL="566927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36"/>
              <a:buFont typeface="Helvetica Neue"/>
              <a:buChar char="•"/>
            </a:pPr>
            <a:r>
              <a:rPr lang="en-US" sz="3200"/>
              <a:t>Hybrid meetings </a:t>
            </a:r>
            <a:r>
              <a:rPr i="1" lang="en-US" sz="3200"/>
              <a:t>are</a:t>
            </a:r>
            <a:r>
              <a:rPr lang="en-US" sz="3200"/>
              <a:t> technically feasible at Queenswood Heights, but….</a:t>
            </a:r>
            <a:endParaRPr sz="3200"/>
          </a:p>
          <a:p>
            <a:pPr indent="-566927" lvl="0" marL="566927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36"/>
              <a:buFont typeface="Helvetica Neue"/>
              <a:buChar char="•"/>
            </a:pPr>
            <a:r>
              <a:rPr lang="en-US" sz="3200"/>
              <a:t>Additional equipment for hybrids would cost approximately $1000</a:t>
            </a:r>
            <a:endParaRPr/>
          </a:p>
          <a:p>
            <a:pPr indent="-566927" lvl="0" marL="566927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36"/>
              <a:buFont typeface="Helvetica Neue"/>
              <a:buChar char="•"/>
            </a:pPr>
            <a:r>
              <a:rPr lang="en-US" sz="3200"/>
              <a:t>Camera Club of Ottawa has shared their experience of running hybrid meetings</a:t>
            </a:r>
            <a:endParaRPr/>
          </a:p>
          <a:p>
            <a:pPr indent="-566927" lvl="4" marL="566927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36"/>
              <a:buFont typeface="Arial"/>
              <a:buChar char="•"/>
            </a:pPr>
            <a:r>
              <a:rPr lang="en-US" sz="3200"/>
              <a:t>Attendance is split 50/50, even with incentives to go in person</a:t>
            </a:r>
            <a:endParaRPr/>
          </a:p>
          <a:p>
            <a:pPr indent="-566927" lvl="0" marL="566927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36"/>
              <a:buFont typeface="Helvetica Neue"/>
              <a:buChar char="•"/>
            </a:pPr>
            <a:r>
              <a:rPr lang="en-US" sz="3200"/>
              <a:t>Workload for the organisers is increased greatly</a:t>
            </a:r>
            <a:endParaRPr/>
          </a:p>
        </p:txBody>
      </p:sp>
      <p:sp>
        <p:nvSpPr>
          <p:cNvPr id="113" name="Google Shape;113;p6"/>
          <p:cNvSpPr txBox="1"/>
          <p:nvPr/>
        </p:nvSpPr>
        <p:spPr>
          <a:xfrm>
            <a:off x="15000312" y="10386392"/>
            <a:ext cx="6552728" cy="47192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Pierre Roy</a:t>
            </a:r>
            <a:endParaRPr/>
          </a:p>
        </p:txBody>
      </p:sp>
      <p:pic>
        <p:nvPicPr>
          <p:cNvPr descr="C:\Users\ALAN\Documents\CPOPC\member's images\Pierre Roy.JPG" id="114" name="Google Shape;11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667552" y="3689453"/>
            <a:ext cx="9539153" cy="6337074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7"/>
          <p:cNvSpPr txBox="1"/>
          <p:nvPr>
            <p:ph type="title"/>
          </p:nvPr>
        </p:nvSpPr>
        <p:spPr>
          <a:xfrm>
            <a:off x="1377777" y="1313384"/>
            <a:ext cx="1782626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fontScale="90000"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Helvetica Neue"/>
              <a:buNone/>
            </a:pPr>
            <a:r>
              <a:rPr lang="en-US" sz="6700"/>
              <a:t>Upcoming  Social Event</a:t>
            </a:r>
            <a:br>
              <a:rPr lang="en-US" sz="6700"/>
            </a:br>
            <a:r>
              <a:rPr b="0" lang="en-US" sz="5300"/>
              <a:t>Programs Director</a:t>
            </a:r>
            <a:r>
              <a:rPr b="0" lang="en-US" sz="6000"/>
              <a:t>;</a:t>
            </a:r>
            <a:r>
              <a:rPr lang="en-US" sz="6000"/>
              <a:t> </a:t>
            </a:r>
            <a:r>
              <a:rPr b="0" lang="en-US" sz="5300"/>
              <a:t>Marianne Pethke</a:t>
            </a:r>
            <a:br>
              <a:rPr lang="en-US"/>
            </a:br>
            <a:endParaRPr/>
          </a:p>
        </p:txBody>
      </p:sp>
      <p:sp>
        <p:nvSpPr>
          <p:cNvPr id="120" name="Google Shape;120;p7"/>
          <p:cNvSpPr txBox="1"/>
          <p:nvPr/>
        </p:nvSpPr>
        <p:spPr>
          <a:xfrm>
            <a:off x="1102768" y="2345687"/>
            <a:ext cx="11521280" cy="1032077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Helvetica Neue"/>
              <a:buNone/>
            </a:pPr>
            <a:r>
              <a:t/>
            </a:r>
            <a:endParaRPr b="0" i="0" sz="40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4800"/>
              <a:buFont typeface="Helvetica Neue"/>
              <a:buNone/>
            </a:pPr>
            <a:r>
              <a:rPr b="0" i="0" lang="en-US" sz="4800" u="none" cap="none" strike="noStrike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Christmas POT LUCK, social event and equipment swap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Helvetica Neue"/>
              <a:buNone/>
            </a:pPr>
            <a:r>
              <a:rPr b="0" i="0" lang="en-US" sz="4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Saturday, December 17 at Queenswood Heights Community Centre, 10.30am to 1pm</a:t>
            </a:r>
            <a:endParaRPr/>
          </a:p>
          <a:p>
            <a:pPr indent="-457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Not a replacement for the regular meeting but a chance to meet old friends and share in the holiday spirit. </a:t>
            </a:r>
            <a:endParaRPr/>
          </a:p>
          <a:p>
            <a:pPr indent="-457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Guests are welcome!</a:t>
            </a:r>
            <a:endParaRPr/>
          </a:p>
          <a:p>
            <a:pPr indent="-457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Enjoy a comprehensive slide show of member’s images</a:t>
            </a:r>
            <a:endParaRPr/>
          </a:p>
          <a:p>
            <a:pPr indent="-457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Bring along any equipment for sale or give away</a:t>
            </a:r>
            <a:endParaRPr/>
          </a:p>
          <a:p>
            <a:pPr indent="-457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Pick up your well-earned ribbons</a:t>
            </a:r>
            <a:endParaRPr/>
          </a:p>
          <a:p>
            <a:pPr indent="-457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Club will provide beverages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Helvetica Neue"/>
              <a:buNone/>
            </a:pPr>
            <a:r>
              <a:rPr b="0" i="1" lang="en-US" sz="2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Registration is open – please give us a preview of attendance numbers</a:t>
            </a:r>
            <a:endParaRPr b="0" i="1" sz="28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Helvetica Neue"/>
              <a:buNone/>
            </a:pPr>
            <a:r>
              <a:t/>
            </a:r>
            <a:endParaRPr b="0" i="0" sz="28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Helvetica Neue"/>
              <a:buNone/>
            </a:pPr>
            <a:r>
              <a:t/>
            </a:r>
            <a:endParaRPr b="0" i="0" sz="28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1" name="Google Shape;121;p7"/>
          <p:cNvSpPr txBox="1"/>
          <p:nvPr/>
        </p:nvSpPr>
        <p:spPr>
          <a:xfrm>
            <a:off x="15525943" y="9954344"/>
            <a:ext cx="6552728" cy="47192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Yoline Joseph-Hoskins</a:t>
            </a:r>
            <a:endParaRPr b="0" i="0" sz="2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C:\Users\ALAN\Documents\CPOPC\member's images\Yoline-Joseph-Hoskin_food.JPG" id="122" name="Google Shape;122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72120" y="1313384"/>
            <a:ext cx="9937104" cy="7977227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8"/>
          <p:cNvSpPr txBox="1"/>
          <p:nvPr>
            <p:ph type="title"/>
          </p:nvPr>
        </p:nvSpPr>
        <p:spPr>
          <a:xfrm>
            <a:off x="1246784" y="665312"/>
            <a:ext cx="21066621" cy="181483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300"/>
              <a:buFont typeface="Helvetica Neue"/>
              <a:buNone/>
            </a:pPr>
            <a:r>
              <a:rPr b="1" i="0" lang="en-US" sz="7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Presentations and Workshops</a:t>
            </a:r>
            <a:endParaRPr b="0" i="0" sz="48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8" name="Google Shape;128;p8"/>
          <p:cNvSpPr/>
          <p:nvPr/>
        </p:nvSpPr>
        <p:spPr>
          <a:xfrm>
            <a:off x="7872928" y="3049948"/>
            <a:ext cx="7900919" cy="118032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5720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685800" lvl="1" marL="6858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need to register</a:t>
            </a:r>
            <a:endParaRPr/>
          </a:p>
          <a:p>
            <a:pPr indent="-685800" lvl="1" marL="6858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24 Topics </a:t>
            </a:r>
            <a:r>
              <a:rPr b="0" i="0" lang="en-US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be released by email at </a:t>
            </a:r>
            <a:r>
              <a:rPr b="0" i="0" lang="en-US" sz="3200" u="none" cap="none" strike="noStrike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6pm on Friday 18 November</a:t>
            </a:r>
            <a:endParaRPr/>
          </a:p>
          <a:p>
            <a:pPr indent="-685800" lvl="1" marL="6858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Your shooting to be completed over the weekend of 19,20 November</a:t>
            </a:r>
            <a:endParaRPr b="0" baseline="30000" i="0" sz="3200" u="none" cap="none" strike="noStrike">
              <a:solidFill>
                <a:srgbClr val="00B0F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685800" lvl="1" marL="6858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Post processing is allowed</a:t>
            </a:r>
            <a:endParaRPr/>
          </a:p>
          <a:p>
            <a:pPr indent="-685800" lvl="1" marL="6858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Choose your best </a:t>
            </a:r>
            <a:r>
              <a:rPr b="0" i="0" lang="en-US" sz="3200" u="none" cap="none" strike="noStrike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6 pictures </a:t>
            </a:r>
            <a:r>
              <a:rPr b="0" i="0" lang="en-US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(one per topic)</a:t>
            </a:r>
            <a:endParaRPr/>
          </a:p>
          <a:p>
            <a:pPr indent="-685800" lvl="1" marL="6858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Submit on website page by midnight </a:t>
            </a:r>
            <a:r>
              <a:rPr b="0" i="0" lang="en-US" sz="3200" u="none" cap="none" strike="noStrike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November 30 </a:t>
            </a:r>
            <a:endParaRPr/>
          </a:p>
          <a:p>
            <a:pPr indent="-685800" lvl="1" marL="6858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All submissions will be shown during the December meeting</a:t>
            </a:r>
            <a:endParaRPr/>
          </a:p>
          <a:p>
            <a:pPr indent="-685800" lvl="1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Char char="•"/>
            </a:pP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judging, no prizes, just for fun!</a:t>
            </a:r>
            <a:endParaRPr/>
          </a:p>
          <a:p>
            <a:pPr indent="0" lvl="1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elvetica Neue"/>
              <a:buNone/>
            </a:pPr>
            <a:r>
              <a:rPr b="0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-US" sz="2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Images are from 2021 Scavenger Hunt</a:t>
            </a:r>
            <a:endParaRPr b="0" i="0" sz="48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81000" lvl="1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9" name="Google Shape;129;p8"/>
          <p:cNvSpPr txBox="1"/>
          <p:nvPr/>
        </p:nvSpPr>
        <p:spPr>
          <a:xfrm>
            <a:off x="1246784" y="1817440"/>
            <a:ext cx="9937104" cy="111825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45720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Helvetica Neue"/>
              <a:buNone/>
            </a:pPr>
            <a:r>
              <a:rPr b="0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Scavenger Hunt 2022</a:t>
            </a:r>
            <a:endParaRPr b="0" i="0" sz="66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0" name="Google Shape;130;p8"/>
          <p:cNvSpPr txBox="1"/>
          <p:nvPr/>
        </p:nvSpPr>
        <p:spPr>
          <a:xfrm>
            <a:off x="2002234" y="3119989"/>
            <a:ext cx="3252864" cy="59503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Love &amp; friendship</a:t>
            </a:r>
            <a:endParaRPr/>
          </a:p>
        </p:txBody>
      </p:sp>
      <p:sp>
        <p:nvSpPr>
          <p:cNvPr id="131" name="Google Shape;131;p8"/>
          <p:cNvSpPr txBox="1"/>
          <p:nvPr/>
        </p:nvSpPr>
        <p:spPr>
          <a:xfrm>
            <a:off x="4809298" y="6522391"/>
            <a:ext cx="2426653" cy="47192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Kathy Burke</a:t>
            </a:r>
            <a:endParaRPr b="0" i="0" sz="2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2" name="Google Shape;132;p8"/>
          <p:cNvSpPr txBox="1"/>
          <p:nvPr/>
        </p:nvSpPr>
        <p:spPr>
          <a:xfrm>
            <a:off x="3628666" y="3907561"/>
            <a:ext cx="2448272" cy="47192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Beverly Dawson</a:t>
            </a:r>
            <a:endParaRPr b="0" i="0" sz="2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3" name="Google Shape;133;p8"/>
          <p:cNvSpPr txBox="1"/>
          <p:nvPr/>
        </p:nvSpPr>
        <p:spPr>
          <a:xfrm>
            <a:off x="15072320" y="1817440"/>
            <a:ext cx="3252864" cy="96436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Looking Up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Beverly Dawson</a:t>
            </a:r>
            <a:endParaRPr b="0" i="0" sz="2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4" name="Google Shape;134;p8"/>
          <p:cNvSpPr/>
          <p:nvPr/>
        </p:nvSpPr>
        <p:spPr>
          <a:xfrm>
            <a:off x="510748" y="3028087"/>
            <a:ext cx="6944680" cy="9826961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5" name="Google Shape;135;p8"/>
          <p:cNvSpPr/>
          <p:nvPr/>
        </p:nvSpPr>
        <p:spPr>
          <a:xfrm>
            <a:off x="19118850" y="11631112"/>
            <a:ext cx="3630152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Abandonment</a:t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Ken Udle</a:t>
            </a:r>
            <a:endParaRPr b="0" i="0" sz="2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C:\Users\ALAN\Documents\CPOPC\member's images\SH_Nov2021_BeverleyDawson_lookingup.jpg" id="136" name="Google Shape;13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576377" y="2979173"/>
            <a:ext cx="6264696" cy="3543218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C:\Users\ALAN\Documents\CPOPC\member's images\SH_Nov2021_Ramesh_LoveFriendship.jpg" id="137" name="Google Shape;137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2900" y="8778091"/>
            <a:ext cx="2163548" cy="3846307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8" name="Google Shape;138;p8"/>
          <p:cNvSpPr txBox="1"/>
          <p:nvPr/>
        </p:nvSpPr>
        <p:spPr>
          <a:xfrm>
            <a:off x="2805799" y="11878622"/>
            <a:ext cx="4007001" cy="47192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Ramesh Chauhan</a:t>
            </a:r>
            <a:endParaRPr b="0" i="0" sz="2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C:\Users\ALAN\Documents\CPOPC\member's images\SH_Nov2021_Ken-Udle_Abandonment.jpg" id="139" name="Google Shape;139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160552" y="7084155"/>
            <a:ext cx="6667128" cy="4184317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C:\Users\ALAN\Documents\CPOPC\member's images\SH_Nov2021_BeverleyDawson_LoveFriendship.jpg" id="140" name="Google Shape;140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70921" y="4143523"/>
            <a:ext cx="2343141" cy="3741795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C:\Users\ALAN\Documents\CPOPC\member's images\SH_Nov2021_KathyBurke_love_friendship.jpg" id="141" name="Google Shape;141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046984" y="7084155"/>
            <a:ext cx="4176464" cy="2784309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ALAN WHITE</dc:creator>
</cp:coreProperties>
</file>