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8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y="13716000" cx="24384000"/>
  <p:notesSz cx="7045325" cy="9345600"/>
  <p:embeddedFontLst>
    <p:embeddedFont>
      <p:font typeface="Helvetica Neue"/>
      <p:regular r:id="rId46"/>
      <p:bold r:id="rId47"/>
      <p:italic r:id="rId48"/>
      <p:boldItalic r:id="rId49"/>
    </p:embeddedFont>
    <p:embeddedFont>
      <p:font typeface="Open Sans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000000"/>
          </p15:clr>
        </p15:guide>
        <p15:guide id="2" pos="76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54" roundtripDataSignature="AMtx7miFuBM6gqXqeW/fZBUjfh8coaUf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font" Target="fonts/HelveticaNeue-regular.fntdata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HelveticaNeue-italic.fntdata"/><Relationship Id="rId47" Type="http://schemas.openxmlformats.org/officeDocument/2006/relationships/font" Target="fonts/HelveticaNeue-bold.fntdata"/><Relationship Id="rId49" Type="http://schemas.openxmlformats.org/officeDocument/2006/relationships/font" Target="fonts/HelveticaNeue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OpenSans-bold.fntdata"/><Relationship Id="rId50" Type="http://schemas.openxmlformats.org/officeDocument/2006/relationships/font" Target="fonts/OpenSans-regular.fntdata"/><Relationship Id="rId53" Type="http://schemas.openxmlformats.org/officeDocument/2006/relationships/font" Target="fonts/OpenSans-boldItalic.fntdata"/><Relationship Id="rId52" Type="http://schemas.openxmlformats.org/officeDocument/2006/relationships/font" Target="fonts/OpenSans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54" Type="http://customschemas.google.com/relationships/presentationmetadata" Target="meta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p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6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6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6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6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Allan Cameron is an Ottawa based digital photographer. His practice is centered on Still Life photography. Allan also photographs small landscapes and occasionally people if they are doing something interesting.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 is a member of the RA Photo Club and a long-time, part-time student at the School of The Photographic Arts, Ottawa (SPAO).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Examples of his work can be found at: https://abc-photo-album.smugmug.com/Home</a:t>
            </a:r>
            <a:endParaRPr/>
          </a:p>
        </p:txBody>
      </p:sp>
      <p:sp>
        <p:nvSpPr>
          <p:cNvPr id="212" name="Google Shape;212;p6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6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Google Shape;233;p6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0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p70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7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7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7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7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7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7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7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p7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p7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7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0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80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8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8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8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p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8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8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8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8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8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8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0" name="Google Shape;390;p8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5" name="Google Shape;395;p4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8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8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8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0" name="Google Shape;410;p8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p4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4" name="Google Shape;424;p4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p5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Allan Cameron is an Ottawa based digital photographer. His practice is centered on Still Life photography. Allan also photographs small landscapes and occasionally people if they are doing something interesting.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 is a member of the RA Photo Club and a long-time, part-time student at the School of The Photographic Arts, Ottawa (SPAO).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Examples of his work can be found at: https://abc-photo-album.smugmug.com/Home</a:t>
            </a:r>
            <a:endParaRPr/>
          </a:p>
        </p:txBody>
      </p:sp>
      <p:sp>
        <p:nvSpPr>
          <p:cNvPr id="153" name="Google Shape;153;p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5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0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60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6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6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 txBox="1"/>
          <p:nvPr>
            <p:ph idx="1" type="body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49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49"/>
          <p:cNvSpPr txBox="1"/>
          <p:nvPr>
            <p:ph idx="2" type="body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49"/>
          <p:cNvSpPr txBox="1"/>
          <p:nvPr>
            <p:ph idx="12" type="sldNum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 type="tx">
  <p:cSld name="TITLE_AND_BOD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1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6" name="Google Shape;56;p91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7" name="Google Shape;57;p91"/>
          <p:cNvSpPr txBox="1"/>
          <p:nvPr>
            <p:ph idx="2" type="body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8" name="Google Shape;58;p91"/>
          <p:cNvSpPr/>
          <p:nvPr>
            <p:ph idx="3" type="pic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9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6"/>
          <p:cNvSpPr/>
          <p:nvPr>
            <p:ph idx="2" type="pic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96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63" name="Google Shape;63;p96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4" name="Google Shape;64;p96"/>
          <p:cNvSpPr txBox="1"/>
          <p:nvPr>
            <p:ph idx="3" type="body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5" name="Google Shape;65;p9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7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68" name="Google Shape;68;p97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8"/>
          <p:cNvSpPr txBox="1"/>
          <p:nvPr>
            <p:ph type="title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71" name="Google Shape;71;p98"/>
          <p:cNvSpPr txBox="1"/>
          <p:nvPr>
            <p:ph idx="1" type="body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2" name="Google Shape;72;p98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3" name="Google Shape;73;p9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9"/>
          <p:cNvSpPr txBox="1"/>
          <p:nvPr>
            <p:ph idx="1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6" name="Google Shape;76;p99"/>
          <p:cNvSpPr txBox="1"/>
          <p:nvPr>
            <p:ph idx="2" type="body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7" name="Google Shape;77;p9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0"/>
          <p:cNvSpPr/>
          <p:nvPr>
            <p:ph idx="2" type="pic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00"/>
          <p:cNvSpPr/>
          <p:nvPr>
            <p:ph idx="3" type="pic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00"/>
          <p:cNvSpPr/>
          <p:nvPr>
            <p:ph idx="4" type="pic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0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 type="tx">
  <p:cSld name="TITLE_AND_BOD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3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89" name="Google Shape;89;p93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90" name="Google Shape;90;p93"/>
          <p:cNvSpPr txBox="1"/>
          <p:nvPr>
            <p:ph idx="2" type="body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91" name="Google Shape;91;p93"/>
          <p:cNvSpPr/>
          <p:nvPr>
            <p:ph idx="3" type="pic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9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4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95" name="Google Shape;95;p9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5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98" name="Google Shape;98;p95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01"/>
          <p:cNvSpPr/>
          <p:nvPr>
            <p:ph idx="2" type="pic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01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02" name="Google Shape;102;p101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03" name="Google Shape;103;p101"/>
          <p:cNvSpPr txBox="1"/>
          <p:nvPr>
            <p:ph idx="3" type="body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04" name="Google Shape;104;p10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0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50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" name="Google Shape;17;p50"/>
          <p:cNvSpPr txBox="1"/>
          <p:nvPr>
            <p:ph idx="2" type="body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228600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None/>
              <a:defRPr sz="4400"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50"/>
          <p:cNvSpPr/>
          <p:nvPr>
            <p:ph idx="3" type="pic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5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2"/>
          <p:cNvSpPr txBox="1"/>
          <p:nvPr>
            <p:ph type="title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07" name="Google Shape;107;p102"/>
          <p:cNvSpPr txBox="1"/>
          <p:nvPr>
            <p:ph idx="1" type="body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08" name="Google Shape;108;p102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09" name="Google Shape;109;p10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3"/>
          <p:cNvSpPr txBox="1"/>
          <p:nvPr>
            <p:ph idx="1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2" name="Google Shape;112;p103"/>
          <p:cNvSpPr txBox="1"/>
          <p:nvPr>
            <p:ph idx="2" type="body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3" name="Google Shape;113;p10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4"/>
          <p:cNvSpPr/>
          <p:nvPr>
            <p:ph idx="2" type="pic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04"/>
          <p:cNvSpPr/>
          <p:nvPr>
            <p:ph idx="3" type="pic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104"/>
          <p:cNvSpPr/>
          <p:nvPr>
            <p:ph idx="4" type="pic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0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6"/>
          <p:cNvSpPr txBox="1"/>
          <p:nvPr>
            <p:ph idx="1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2" name="Google Shape;22;p56"/>
          <p:cNvSpPr txBox="1"/>
          <p:nvPr>
            <p:ph idx="2" type="body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3" name="Google Shape;23;p5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8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89"/>
          <p:cNvSpPr txBox="1"/>
          <p:nvPr>
            <p:ph idx="12" type="sldNum"/>
          </p:nvPr>
        </p:nvSpPr>
        <p:spPr>
          <a:xfrm>
            <a:off x="11993391" y="13076008"/>
            <a:ext cx="384721" cy="37959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2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0" name="Google Shape;30;p5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3"/>
          <p:cNvSpPr/>
          <p:nvPr>
            <p:ph idx="2" type="pic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53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4" name="Google Shape;34;p53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5" name="Google Shape;35;p53"/>
          <p:cNvSpPr txBox="1"/>
          <p:nvPr>
            <p:ph idx="3" type="body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6" name="Google Shape;36;p5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4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54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5"/>
          <p:cNvSpPr txBox="1"/>
          <p:nvPr>
            <p:ph type="title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2" name="Google Shape;42;p55"/>
          <p:cNvSpPr txBox="1"/>
          <p:nvPr>
            <p:ph idx="1" type="body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3" name="Google Shape;43;p5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4" name="Google Shape;44;p5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7"/>
          <p:cNvSpPr/>
          <p:nvPr>
            <p:ph idx="2" type="pic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57"/>
          <p:cNvSpPr/>
          <p:nvPr>
            <p:ph idx="3" type="pic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57"/>
          <p:cNvSpPr/>
          <p:nvPr>
            <p:ph idx="4" type="pic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5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8"/>
          <p:cNvSpPr txBox="1"/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48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4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0"/>
          <p:cNvSpPr txBox="1"/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90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3" name="Google Shape;53;p9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2"/>
          <p:cNvSpPr txBox="1"/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5" name="Google Shape;85;p92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6" name="Google Shape;86;p9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Relationship Id="rId4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g"/><Relationship Id="rId4" Type="http://schemas.openxmlformats.org/officeDocument/2006/relationships/image" Target="../media/image24.jpg"/><Relationship Id="rId5" Type="http://schemas.openxmlformats.org/officeDocument/2006/relationships/image" Target="../media/image4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Relationship Id="rId4" Type="http://schemas.openxmlformats.org/officeDocument/2006/relationships/image" Target="../media/image4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jpg"/><Relationship Id="rId4" Type="http://schemas.openxmlformats.org/officeDocument/2006/relationships/image" Target="../media/image37.jpg"/><Relationship Id="rId5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Relationship Id="rId4" Type="http://schemas.openxmlformats.org/officeDocument/2006/relationships/image" Target="../media/image31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g"/><Relationship Id="rId4" Type="http://schemas.openxmlformats.org/officeDocument/2006/relationships/image" Target="../media/image34.jpg"/><Relationship Id="rId5" Type="http://schemas.openxmlformats.org/officeDocument/2006/relationships/image" Target="../media/image49.jpg"/><Relationship Id="rId6" Type="http://schemas.openxmlformats.org/officeDocument/2006/relationships/image" Target="../media/image38.jpg"/><Relationship Id="rId7" Type="http://schemas.openxmlformats.org/officeDocument/2006/relationships/image" Target="../media/image4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jpg"/><Relationship Id="rId4" Type="http://schemas.openxmlformats.org/officeDocument/2006/relationships/image" Target="../media/image5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jpg"/><Relationship Id="rId4" Type="http://schemas.openxmlformats.org/officeDocument/2006/relationships/image" Target="../media/image4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"/>
          <p:cNvSpPr txBox="1"/>
          <p:nvPr>
            <p:ph idx="1" type="body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/>
              <a:t>March 11, 2023</a:t>
            </a:r>
            <a:endParaRPr/>
          </a:p>
        </p:txBody>
      </p:sp>
      <p:sp>
        <p:nvSpPr>
          <p:cNvPr id="124" name="Google Shape;124;p1"/>
          <p:cNvSpPr txBox="1"/>
          <p:nvPr>
            <p:ph idx="4294967295" type="ctr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</a:pPr>
            <a:r>
              <a:rPr b="1" i="0" lang="en-US" sz="1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CPOPC March 2023</a:t>
            </a:r>
            <a:endParaRPr b="1" i="0" sz="11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POPC logo on black.png" id="125" name="Google Shape;12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" y="1085820"/>
            <a:ext cx="6734106" cy="337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3"/>
          <p:cNvSpPr txBox="1"/>
          <p:nvPr/>
        </p:nvSpPr>
        <p:spPr>
          <a:xfrm>
            <a:off x="3953017" y="12733543"/>
            <a:ext cx="539837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Jean-Francois Riel</a:t>
            </a:r>
            <a:endParaRPr/>
          </a:p>
        </p:txBody>
      </p:sp>
      <p:pic>
        <p:nvPicPr>
          <p:cNvPr id="191" name="Google Shape;19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6733" y="932361"/>
            <a:ext cx="16830533" cy="11227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4"/>
          <p:cNvSpPr txBox="1"/>
          <p:nvPr/>
        </p:nvSpPr>
        <p:spPr>
          <a:xfrm>
            <a:off x="4565196" y="12841069"/>
            <a:ext cx="36973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Johan Carignan</a:t>
            </a:r>
            <a:endParaRPr/>
          </a:p>
        </p:txBody>
      </p:sp>
      <p:pic>
        <p:nvPicPr>
          <p:cNvPr id="197" name="Google Shape;19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5196" y="371484"/>
            <a:ext cx="15253607" cy="12202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5"/>
          <p:cNvSpPr txBox="1"/>
          <p:nvPr/>
        </p:nvSpPr>
        <p:spPr>
          <a:xfrm>
            <a:off x="4895850" y="12458791"/>
            <a:ext cx="36973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Johan Carignan</a:t>
            </a:r>
            <a:endParaRPr/>
          </a:p>
        </p:txBody>
      </p:sp>
      <p:pic>
        <p:nvPicPr>
          <p:cNvPr id="203" name="Google Shape;20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0735" y="610878"/>
            <a:ext cx="16282530" cy="11630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6"/>
          <p:cNvSpPr txBox="1"/>
          <p:nvPr/>
        </p:nvSpPr>
        <p:spPr>
          <a:xfrm>
            <a:off x="3841800" y="12582084"/>
            <a:ext cx="36973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Marianne Pethke</a:t>
            </a:r>
            <a:endParaRPr/>
          </a:p>
        </p:txBody>
      </p:sp>
      <p:pic>
        <p:nvPicPr>
          <p:cNvPr id="209" name="Google Shape;20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9287" y="666450"/>
            <a:ext cx="16945425" cy="1129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7"/>
          <p:cNvSpPr txBox="1"/>
          <p:nvPr>
            <p:ph type="title"/>
          </p:nvPr>
        </p:nvSpPr>
        <p:spPr>
          <a:xfrm>
            <a:off x="1174776" y="1025352"/>
            <a:ext cx="22434772" cy="236330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34920"/>
              <a:buNone/>
            </a:pPr>
            <a:r>
              <a:rPr lang="en-US" sz="7000">
                <a:solidFill>
                  <a:schemeClr val="lt1"/>
                </a:solidFill>
              </a:rPr>
              <a:t>Upcoming: </a:t>
            </a:r>
            <a:r>
              <a:rPr lang="en-US" sz="7000">
                <a:solidFill>
                  <a:srgbClr val="FFFF00"/>
                </a:solidFill>
              </a:rPr>
              <a:t>Workshops &amp; Outings</a:t>
            </a:r>
            <a:br>
              <a:rPr lang="en-US" sz="7000">
                <a:solidFill>
                  <a:srgbClr val="FFFF00"/>
                </a:solidFill>
              </a:rPr>
            </a:br>
            <a:br>
              <a:rPr lang="en-US" sz="7000">
                <a:solidFill>
                  <a:srgbClr val="FFFF00"/>
                </a:solidFill>
              </a:rPr>
            </a:br>
            <a:endParaRPr sz="7000">
              <a:solidFill>
                <a:srgbClr val="FFFF00"/>
              </a:solidFill>
            </a:endParaRPr>
          </a:p>
        </p:txBody>
      </p:sp>
      <p:sp>
        <p:nvSpPr>
          <p:cNvPr id="215" name="Google Shape;215;p67"/>
          <p:cNvSpPr txBox="1"/>
          <p:nvPr/>
        </p:nvSpPr>
        <p:spPr>
          <a:xfrm>
            <a:off x="1129951" y="2550770"/>
            <a:ext cx="18162519" cy="95222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Composition &amp; Lighting</a:t>
            </a: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with Michael Willems</a:t>
            </a:r>
            <a:b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March 18, 10AM</a:t>
            </a: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to 12Noon at Queenswood Heights </a:t>
            </a:r>
            <a:endParaRPr b="0" i="0" sz="4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6700" lvl="1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1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Lenses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 Michael Willems</a:t>
            </a:r>
            <a:endParaRPr/>
          </a:p>
          <a:p>
            <a:pPr indent="-571500" lvl="1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April 22, 10AM to 12Noon at Queenswood Heights</a:t>
            </a:r>
            <a:endParaRPr b="0" i="0" sz="4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Outings</a:t>
            </a:r>
            <a:endParaRPr b="0" i="0" sz="6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Tentative: 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Cobblestone bus tour</a:t>
            </a:r>
            <a:endParaRPr b="0" i="0" sz="4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Tentative: 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Nature &amp; Wildlife</a:t>
            </a: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in May</a:t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6229" y="8921618"/>
            <a:ext cx="3119306" cy="1912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popc.ca/wp-content/uploads/2022/11/JohnIngold_Closeup_Strings-956x1024.jpg" id="217" name="Google Shape;217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58503" y="2550770"/>
            <a:ext cx="9105900" cy="975360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8" name="Google Shape;218;p67"/>
          <p:cNvSpPr txBox="1"/>
          <p:nvPr/>
        </p:nvSpPr>
        <p:spPr>
          <a:xfrm>
            <a:off x="17755065" y="12542808"/>
            <a:ext cx="233103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John Ingold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8"/>
          <p:cNvSpPr txBox="1"/>
          <p:nvPr>
            <p:ph type="title"/>
          </p:nvPr>
        </p:nvSpPr>
        <p:spPr>
          <a:xfrm>
            <a:off x="1212306" y="1048142"/>
            <a:ext cx="22140934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Helvetica Neue"/>
              <a:buNone/>
            </a:pPr>
            <a:r>
              <a:rPr b="0" lang="en-US" sz="7000">
                <a:solidFill>
                  <a:schemeClr val="lt1"/>
                </a:solidFill>
              </a:rPr>
              <a:t>March challenge </a:t>
            </a:r>
            <a:r>
              <a:rPr lang="en-US" sz="7000">
                <a:solidFill>
                  <a:srgbClr val="FFFF00"/>
                </a:solidFill>
              </a:rPr>
              <a:t>– Places of worship</a:t>
            </a:r>
            <a:endParaRPr/>
          </a:p>
        </p:txBody>
      </p:sp>
      <p:sp>
        <p:nvSpPr>
          <p:cNvPr id="224" name="Google Shape;224;p68"/>
          <p:cNvSpPr txBox="1"/>
          <p:nvPr/>
        </p:nvSpPr>
        <p:spPr>
          <a:xfrm>
            <a:off x="1212306" y="3395324"/>
            <a:ext cx="15323094" cy="8518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571500" lvl="0" marL="5715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Interior or exterior images of a church or other place of worship from any religion. The emphasis must be on the architecture or structural design.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Off topic</a:t>
            </a: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Since the focus of this challenge is architecture, images of small objects (e.g., cross, candle) representative of a particular religion will be considered to be off-topic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On topic:</a:t>
            </a: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Spires or minarets are on-topic because they are part of the building structure</a:t>
            </a:r>
            <a:endParaRPr b="0" i="0" sz="4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1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Submission deadline: 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Saturday, March 4</a:t>
            </a:r>
            <a:r>
              <a:rPr b="0" i="0" lang="en-US" sz="4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(midnight)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Archived images allowed</a:t>
            </a:r>
            <a:endParaRPr/>
          </a:p>
        </p:txBody>
      </p:sp>
      <p:grpSp>
        <p:nvGrpSpPr>
          <p:cNvPr id="225" name="Google Shape;225;p68"/>
          <p:cNvGrpSpPr/>
          <p:nvPr/>
        </p:nvGrpSpPr>
        <p:grpSpPr>
          <a:xfrm>
            <a:off x="17320634" y="2496444"/>
            <a:ext cx="6247759" cy="5219298"/>
            <a:chOff x="14839465" y="3756930"/>
            <a:chExt cx="6247759" cy="5219298"/>
          </a:xfrm>
        </p:grpSpPr>
        <p:sp>
          <p:nvSpPr>
            <p:cNvPr id="226" name="Google Shape;226;p68"/>
            <p:cNvSpPr txBox="1"/>
            <p:nvPr/>
          </p:nvSpPr>
          <p:spPr>
            <a:xfrm>
              <a:off x="14839465" y="8442749"/>
              <a:ext cx="5011082" cy="53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Andrew Mcquaid on Unsplash</a:t>
              </a:r>
              <a:endParaRPr b="0" i="0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27" name="Google Shape;227;p6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839465" y="3756930"/>
              <a:ext cx="6247759" cy="46858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8" name="Google Shape;228;p68"/>
          <p:cNvGrpSpPr/>
          <p:nvPr/>
        </p:nvGrpSpPr>
        <p:grpSpPr>
          <a:xfrm>
            <a:off x="17320634" y="7919625"/>
            <a:ext cx="6247759" cy="5219298"/>
            <a:chOff x="17105481" y="8609907"/>
            <a:chExt cx="6247759" cy="5219298"/>
          </a:xfrm>
        </p:grpSpPr>
        <p:sp>
          <p:nvSpPr>
            <p:cNvPr id="229" name="Google Shape;229;p68"/>
            <p:cNvSpPr txBox="1"/>
            <p:nvPr/>
          </p:nvSpPr>
          <p:spPr>
            <a:xfrm>
              <a:off x="17106115" y="13295726"/>
              <a:ext cx="5011082" cy="533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Clay Banks on Unsplash</a:t>
              </a:r>
              <a:endParaRPr b="0" i="0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30" name="Google Shape;230;p6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05481" y="8609907"/>
              <a:ext cx="6247759" cy="46858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9"/>
          <p:cNvSpPr txBox="1"/>
          <p:nvPr>
            <p:ph type="title"/>
          </p:nvPr>
        </p:nvSpPr>
        <p:spPr>
          <a:xfrm>
            <a:off x="742728" y="932623"/>
            <a:ext cx="144016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None/>
            </a:pPr>
            <a:r>
              <a:rPr lang="en-US" sz="6500"/>
              <a:t>Notices:</a:t>
            </a:r>
            <a:endParaRPr sz="6500">
              <a:solidFill>
                <a:srgbClr val="FFFF00"/>
              </a:solidFill>
            </a:endParaRPr>
          </a:p>
        </p:txBody>
      </p:sp>
      <p:sp>
        <p:nvSpPr>
          <p:cNvPr id="236" name="Google Shape;236;p69"/>
          <p:cNvSpPr txBox="1"/>
          <p:nvPr/>
        </p:nvSpPr>
        <p:spPr>
          <a:xfrm>
            <a:off x="1174954" y="3064055"/>
            <a:ext cx="13324114" cy="718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CAPA JUDGING COURSE</a:t>
            </a:r>
            <a:endParaRPr/>
          </a:p>
        </p:txBody>
      </p:sp>
      <p:pic>
        <p:nvPicPr>
          <p:cNvPr id="237" name="Google Shape;237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88559" y="1231496"/>
            <a:ext cx="9096945" cy="374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1345" y="5828312"/>
            <a:ext cx="16854159" cy="5662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0"/>
          <p:cNvSpPr txBox="1"/>
          <p:nvPr>
            <p:ph type="title"/>
          </p:nvPr>
        </p:nvSpPr>
        <p:spPr>
          <a:xfrm>
            <a:off x="742728" y="986626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None/>
            </a:pPr>
            <a:r>
              <a:rPr lang="en-US" sz="6500"/>
              <a:t>New Voting Guidelines for Challenges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44" name="Google Shape;244;p70"/>
          <p:cNvSpPr txBox="1"/>
          <p:nvPr/>
        </p:nvSpPr>
        <p:spPr>
          <a:xfrm>
            <a:off x="1662807" y="2883127"/>
            <a:ext cx="16300173" cy="8822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685800" lvl="0" marL="685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</a:pPr>
            <a:r>
              <a:rPr b="0" i="0" lang="en-US" sz="5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Assistance for members.</a:t>
            </a:r>
            <a:endParaRPr/>
          </a:p>
          <a:p>
            <a:pPr indent="-685800" lvl="0" marL="685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</a:pPr>
            <a:r>
              <a:rPr b="0" i="0" lang="en-US" sz="5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Standardization of voting amongst all members.</a:t>
            </a:r>
            <a:endParaRPr/>
          </a:p>
          <a:p>
            <a:pPr indent="-685800" lvl="0" marL="685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</a:pPr>
            <a:r>
              <a:rPr b="0" i="0" lang="en-US" sz="5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change to categories or scale.</a:t>
            </a:r>
            <a:endParaRPr/>
          </a:p>
          <a:p>
            <a:pPr indent="-685800" lvl="0" marL="685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</a:pPr>
            <a:r>
              <a:rPr b="0" i="0" lang="en-US" sz="5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Expanded description on what each value of the 5 point scale means. </a:t>
            </a:r>
            <a:endParaRPr/>
          </a:p>
          <a:p>
            <a:pPr indent="-685800" lvl="0" marL="685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</a:pPr>
            <a:r>
              <a:rPr b="0" i="0" lang="en-US" sz="5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</a:t>
            </a:r>
            <a:r>
              <a:rPr b="0" i="1" lang="en-US" sz="50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Wow</a:t>
            </a:r>
            <a:r>
              <a:rPr b="0" i="0" lang="en-US" sz="5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0" i="1" lang="en-US" sz="50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Technique</a:t>
            </a:r>
            <a:r>
              <a:rPr b="0" i="0" lang="en-US" sz="5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b="0" i="1" lang="en-US" sz="50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Composition</a:t>
            </a:r>
            <a:r>
              <a:rPr b="0" i="0" lang="en-US" sz="5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an “average” image should receive a score of around 3. </a:t>
            </a:r>
            <a:endParaRPr/>
          </a:p>
          <a:p>
            <a:pPr indent="-685800" lvl="0" marL="685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</a:pPr>
            <a:r>
              <a:rPr b="0" i="0" lang="en-US" sz="5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review website before voting on a challenge.</a:t>
            </a:r>
            <a:endParaRPr/>
          </a:p>
          <a:p>
            <a:pPr indent="-685800" lvl="0" marL="685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</a:pPr>
            <a:r>
              <a:rPr b="0" i="0" lang="en-US" sz="5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 will appear on every voting page.</a:t>
            </a:r>
            <a:endParaRPr b="0" i="0" sz="5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5" name="Google Shape;24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18355" y="3827485"/>
            <a:ext cx="4877481" cy="487748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70"/>
          <p:cNvSpPr txBox="1"/>
          <p:nvPr/>
        </p:nvSpPr>
        <p:spPr>
          <a:xfrm>
            <a:off x="874643" y="12342373"/>
            <a:ext cx="22721193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 to cpopc.ca  —   Home page        Members only       Challenges        Voting information </a:t>
            </a:r>
            <a:endParaRPr/>
          </a:p>
        </p:txBody>
      </p:sp>
      <p:sp>
        <p:nvSpPr>
          <p:cNvPr id="247" name="Google Shape;247;p70"/>
          <p:cNvSpPr/>
          <p:nvPr/>
        </p:nvSpPr>
        <p:spPr>
          <a:xfrm>
            <a:off x="9026207" y="12550470"/>
            <a:ext cx="786600" cy="39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0056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70"/>
          <p:cNvSpPr/>
          <p:nvPr/>
        </p:nvSpPr>
        <p:spPr>
          <a:xfrm>
            <a:off x="13835577" y="12550545"/>
            <a:ext cx="786600" cy="39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0056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70"/>
          <p:cNvSpPr/>
          <p:nvPr/>
        </p:nvSpPr>
        <p:spPr>
          <a:xfrm>
            <a:off x="17707925" y="12530363"/>
            <a:ext cx="786600" cy="39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0056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1"/>
          <p:cNvSpPr txBox="1"/>
          <p:nvPr>
            <p:ph type="title"/>
          </p:nvPr>
        </p:nvSpPr>
        <p:spPr>
          <a:xfrm>
            <a:off x="742728" y="932623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Helvetica Neue"/>
              <a:buNone/>
            </a:pPr>
            <a:r>
              <a:rPr lang="en-US" sz="6500">
                <a:solidFill>
                  <a:schemeClr val="lt1"/>
                </a:solidFill>
              </a:rPr>
              <a:t>March Technique </a:t>
            </a:r>
            <a:r>
              <a:rPr lang="en-US" sz="6500">
                <a:solidFill>
                  <a:srgbClr val="FFFF00"/>
                </a:solidFill>
              </a:rPr>
              <a:t>– Low angle</a:t>
            </a:r>
            <a:endParaRPr/>
          </a:p>
        </p:txBody>
      </p:sp>
      <p:sp>
        <p:nvSpPr>
          <p:cNvPr id="255" name="Google Shape;255;p71"/>
          <p:cNvSpPr txBox="1"/>
          <p:nvPr/>
        </p:nvSpPr>
        <p:spPr>
          <a:xfrm>
            <a:off x="742728" y="3728939"/>
            <a:ext cx="7350359" cy="625812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Taken from a camera angle positioned below the average eye line &amp; pointing up</a:t>
            </a:r>
            <a:endParaRPr/>
          </a:p>
          <a:p>
            <a:pPr indent="-317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Often near the ground and can add attractive details to the setting</a:t>
            </a:r>
            <a:endParaRPr/>
          </a:p>
          <a:p>
            <a:pPr indent="-317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Subject appears larger, wider, taller, &amp; closer</a:t>
            </a:r>
            <a:endParaRPr b="0" i="0" sz="4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56" name="Google Shape;256;p71"/>
          <p:cNvGrpSpPr/>
          <p:nvPr/>
        </p:nvGrpSpPr>
        <p:grpSpPr>
          <a:xfrm>
            <a:off x="9029330" y="3728525"/>
            <a:ext cx="4596010" cy="7168668"/>
            <a:chOff x="10339283" y="2303326"/>
            <a:chExt cx="4596010" cy="7168668"/>
          </a:xfrm>
        </p:grpSpPr>
        <p:pic>
          <p:nvPicPr>
            <p:cNvPr id="257" name="Google Shape;257;p7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470797" y="2303326"/>
              <a:ext cx="4464496" cy="66967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71"/>
            <p:cNvSpPr txBox="1"/>
            <p:nvPr/>
          </p:nvSpPr>
          <p:spPr>
            <a:xfrm>
              <a:off x="10339283" y="9000070"/>
              <a:ext cx="3678231" cy="4719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Bram Laenen, Unsplash</a:t>
              </a:r>
              <a:endParaRPr/>
            </a:p>
          </p:txBody>
        </p:sp>
      </p:grpSp>
      <p:grpSp>
        <p:nvGrpSpPr>
          <p:cNvPr id="259" name="Google Shape;259;p71"/>
          <p:cNvGrpSpPr/>
          <p:nvPr/>
        </p:nvGrpSpPr>
        <p:grpSpPr>
          <a:xfrm>
            <a:off x="19375043" y="2223541"/>
            <a:ext cx="4757073" cy="6738469"/>
            <a:chOff x="18773550" y="576392"/>
            <a:chExt cx="4757073" cy="6738469"/>
          </a:xfrm>
        </p:grpSpPr>
        <p:pic>
          <p:nvPicPr>
            <p:cNvPr id="260" name="Google Shape;260;p7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830714" y="576392"/>
              <a:ext cx="4699909" cy="6266545"/>
            </a:xfrm>
            <a:prstGeom prst="rect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61" name="Google Shape;261;p71"/>
            <p:cNvSpPr txBox="1"/>
            <p:nvPr/>
          </p:nvSpPr>
          <p:spPr>
            <a:xfrm>
              <a:off x="18773550" y="6842937"/>
              <a:ext cx="3829352" cy="4719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Kaitlyn Jameson, Unsplash</a:t>
              </a:r>
              <a:endParaRPr/>
            </a:p>
          </p:txBody>
        </p:sp>
      </p:grpSp>
      <p:grpSp>
        <p:nvGrpSpPr>
          <p:cNvPr id="262" name="Google Shape;262;p71"/>
          <p:cNvGrpSpPr/>
          <p:nvPr/>
        </p:nvGrpSpPr>
        <p:grpSpPr>
          <a:xfrm>
            <a:off x="13829554" y="5641408"/>
            <a:ext cx="5341275" cy="7683980"/>
            <a:chOff x="14503659" y="6065912"/>
            <a:chExt cx="5341275" cy="7683980"/>
          </a:xfrm>
        </p:grpSpPr>
        <p:pic>
          <p:nvPicPr>
            <p:cNvPr id="263" name="Google Shape;263;p7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503659" y="6065912"/>
              <a:ext cx="5341275" cy="72120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71"/>
            <p:cNvSpPr txBox="1"/>
            <p:nvPr/>
          </p:nvSpPr>
          <p:spPr>
            <a:xfrm>
              <a:off x="14503659" y="13277968"/>
              <a:ext cx="3900716" cy="4719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Haley Lawrence, Unsplash</a:t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2"/>
          <p:cNvSpPr txBox="1"/>
          <p:nvPr/>
        </p:nvSpPr>
        <p:spPr>
          <a:xfrm>
            <a:off x="4288735" y="12573091"/>
            <a:ext cx="36973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Johan Carignan</a:t>
            </a:r>
            <a:endParaRPr/>
          </a:p>
        </p:txBody>
      </p:sp>
      <p:sp>
        <p:nvSpPr>
          <p:cNvPr id="270" name="Google Shape;270;p72"/>
          <p:cNvSpPr txBox="1"/>
          <p:nvPr/>
        </p:nvSpPr>
        <p:spPr>
          <a:xfrm>
            <a:off x="974614" y="496577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2804" y="746448"/>
            <a:ext cx="17138392" cy="11425593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/>
              <a:t>Welcome</a:t>
            </a:r>
            <a:endParaRPr/>
          </a:p>
        </p:txBody>
      </p:sp>
      <p:sp>
        <p:nvSpPr>
          <p:cNvPr id="131" name="Google Shape;131;p2"/>
          <p:cNvSpPr txBox="1"/>
          <p:nvPr>
            <p:ph idx="2" type="body"/>
          </p:nvPr>
        </p:nvSpPr>
        <p:spPr>
          <a:xfrm>
            <a:off x="1102768" y="2874900"/>
            <a:ext cx="9465276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400"/>
              <a:t>Guests and prospective members</a:t>
            </a:r>
            <a:endParaRPr sz="5400"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400"/>
              <a:t>Zoom difficulties? email John Miner  </a:t>
            </a:r>
            <a:r>
              <a:rPr lang="en-US" sz="4400">
                <a:solidFill>
                  <a:srgbClr val="FFFF00"/>
                </a:solidFill>
              </a:rPr>
              <a:t>john@miner.ca</a:t>
            </a:r>
            <a:endParaRPr sz="4400">
              <a:solidFill>
                <a:srgbClr val="FFFF00"/>
              </a:solidFill>
            </a:endParaRPr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400"/>
              <a:t>10 min break between 10:30 and 11am</a:t>
            </a:r>
            <a:endParaRPr sz="4400"/>
          </a:p>
        </p:txBody>
      </p:sp>
      <p:pic>
        <p:nvPicPr>
          <p:cNvPr id="132" name="Google Shape;13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68044" y="4796288"/>
            <a:ext cx="12918809" cy="841488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3" name="Google Shape;133;p2"/>
          <p:cNvSpPr txBox="1"/>
          <p:nvPr/>
        </p:nvSpPr>
        <p:spPr>
          <a:xfrm>
            <a:off x="15958868" y="3881887"/>
            <a:ext cx="358858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Ramesh Chauhan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3"/>
          <p:cNvSpPr txBox="1"/>
          <p:nvPr/>
        </p:nvSpPr>
        <p:spPr>
          <a:xfrm>
            <a:off x="3767626" y="12570084"/>
            <a:ext cx="36973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Marianne Pethke</a:t>
            </a:r>
            <a:endParaRPr/>
          </a:p>
        </p:txBody>
      </p:sp>
      <p:pic>
        <p:nvPicPr>
          <p:cNvPr id="277" name="Google Shape;27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2357" y="876300"/>
            <a:ext cx="17139285" cy="11426190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PICTURES\CRITIQUE GROUP\2018\race weekend- edited.jpg" id="282" name="Google Shape;282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7164" y="615275"/>
            <a:ext cx="17429671" cy="119102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3" name="Google Shape;283;p74"/>
          <p:cNvSpPr txBox="1"/>
          <p:nvPr/>
        </p:nvSpPr>
        <p:spPr>
          <a:xfrm>
            <a:off x="906492" y="10755056"/>
            <a:ext cx="25706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Alan White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5"/>
          <p:cNvSpPr txBox="1"/>
          <p:nvPr/>
        </p:nvSpPr>
        <p:spPr>
          <a:xfrm>
            <a:off x="1398330" y="11583376"/>
            <a:ext cx="36973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Chris Taylor</a:t>
            </a:r>
            <a:endParaRPr/>
          </a:p>
        </p:txBody>
      </p:sp>
      <p:pic>
        <p:nvPicPr>
          <p:cNvPr id="289" name="Google Shape;28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6708" y="381393"/>
            <a:ext cx="15726792" cy="12498114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6"/>
          <p:cNvSpPr txBox="1"/>
          <p:nvPr/>
        </p:nvSpPr>
        <p:spPr>
          <a:xfrm>
            <a:off x="3371850" y="12676393"/>
            <a:ext cx="36973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Lynda Buske</a:t>
            </a:r>
            <a:endParaRPr/>
          </a:p>
        </p:txBody>
      </p:sp>
      <p:pic>
        <p:nvPicPr>
          <p:cNvPr id="295" name="Google Shape;295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1850" y="393276"/>
            <a:ext cx="18002250" cy="12001500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77"/>
          <p:cNvPicPr preferRelativeResize="0"/>
          <p:nvPr/>
        </p:nvPicPr>
        <p:blipFill rotWithShape="1">
          <a:blip r:embed="rId3">
            <a:alphaModFix/>
          </a:blip>
          <a:srcRect b="2666" l="49816" r="1828" t="6807"/>
          <a:stretch/>
        </p:blipFill>
        <p:spPr>
          <a:xfrm>
            <a:off x="13156703" y="1981246"/>
            <a:ext cx="11059563" cy="1164626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77"/>
          <p:cNvSpPr txBox="1"/>
          <p:nvPr>
            <p:ph type="title"/>
          </p:nvPr>
        </p:nvSpPr>
        <p:spPr>
          <a:xfrm>
            <a:off x="1174776" y="1025352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 sz="6600">
                <a:solidFill>
                  <a:schemeClr val="lt1"/>
                </a:solidFill>
              </a:rPr>
              <a:t>Spring competition </a:t>
            </a:r>
            <a:r>
              <a:rPr lang="en-US" sz="6600">
                <a:solidFill>
                  <a:srgbClr val="FFFF00"/>
                </a:solidFill>
              </a:rPr>
              <a:t>– Water</a:t>
            </a:r>
            <a:endParaRPr sz="6600">
              <a:solidFill>
                <a:srgbClr val="FFFF00"/>
              </a:solidFill>
            </a:endParaRPr>
          </a:p>
        </p:txBody>
      </p:sp>
      <p:sp>
        <p:nvSpPr>
          <p:cNvPr id="302" name="Google Shape;302;p77"/>
          <p:cNvSpPr txBox="1"/>
          <p:nvPr/>
        </p:nvSpPr>
        <p:spPr>
          <a:xfrm>
            <a:off x="561337" y="4236968"/>
            <a:ext cx="12339727" cy="683571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571500" lvl="5" marL="5715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Photos can be bodies of water, droplets, ice, snow, waves, reflections, fog, etc.</a:t>
            </a:r>
            <a:b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Other objects can be present (even dominant) as long as water plays a key role in the image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Images must have been taken since June 2022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Submit up to 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three</a:t>
            </a: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images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Submission deadline: Saturday, May 20 (midnight)</a:t>
            </a:r>
            <a:endParaRPr b="0" i="0" sz="4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8"/>
          <p:cNvSpPr txBox="1"/>
          <p:nvPr>
            <p:ph type="title"/>
          </p:nvPr>
        </p:nvSpPr>
        <p:spPr>
          <a:xfrm>
            <a:off x="1174775" y="1025352"/>
            <a:ext cx="23033577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 sz="6600">
                <a:solidFill>
                  <a:schemeClr val="lt1"/>
                </a:solidFill>
              </a:rPr>
              <a:t>Interclub competition </a:t>
            </a:r>
            <a:r>
              <a:rPr lang="en-US" sz="6600">
                <a:solidFill>
                  <a:srgbClr val="FFFF00"/>
                </a:solidFill>
              </a:rPr>
              <a:t>– Urban life</a:t>
            </a:r>
            <a:endParaRPr sz="6600">
              <a:solidFill>
                <a:srgbClr val="FFFF00"/>
              </a:solidFill>
            </a:endParaRPr>
          </a:p>
        </p:txBody>
      </p:sp>
      <p:grpSp>
        <p:nvGrpSpPr>
          <p:cNvPr id="308" name="Google Shape;308;p78"/>
          <p:cNvGrpSpPr/>
          <p:nvPr/>
        </p:nvGrpSpPr>
        <p:grpSpPr>
          <a:xfrm>
            <a:off x="14293293" y="8340366"/>
            <a:ext cx="9695128" cy="4752410"/>
            <a:chOff x="7259371" y="5409396"/>
            <a:chExt cx="9695128" cy="4752410"/>
          </a:xfrm>
        </p:grpSpPr>
        <p:pic>
          <p:nvPicPr>
            <p:cNvPr descr="photo of group on people sitting inside train" id="309" name="Google Shape;309;p7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010368" y="5409396"/>
              <a:ext cx="6944131" cy="4610903"/>
            </a:xfrm>
            <a:prstGeom prst="rect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10" name="Google Shape;310;p78"/>
            <p:cNvSpPr txBox="1"/>
            <p:nvPr/>
          </p:nvSpPr>
          <p:spPr>
            <a:xfrm>
              <a:off x="7259371" y="9207699"/>
              <a:ext cx="2661349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Viktor Forgacs</a:t>
              </a:r>
              <a:endParaRPr/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Unsplash</a:t>
              </a:r>
              <a:endPara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Google Shape;311;p78"/>
          <p:cNvGrpSpPr/>
          <p:nvPr/>
        </p:nvGrpSpPr>
        <p:grpSpPr>
          <a:xfrm>
            <a:off x="17906804" y="2105816"/>
            <a:ext cx="6081617" cy="6013141"/>
            <a:chOff x="17172302" y="2793975"/>
            <a:chExt cx="6081617" cy="6013141"/>
          </a:xfrm>
        </p:grpSpPr>
        <p:pic>
          <p:nvPicPr>
            <p:cNvPr descr="aerial view photography of group of people walking on gray and white pedestrian lane" id="312" name="Google Shape;312;p7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239591" y="2793975"/>
              <a:ext cx="4014328" cy="60131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78"/>
            <p:cNvSpPr txBox="1"/>
            <p:nvPr/>
          </p:nvSpPr>
          <p:spPr>
            <a:xfrm>
              <a:off x="17172302" y="3995130"/>
              <a:ext cx="1975983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Ryoji Iwata</a:t>
              </a:r>
              <a:endParaRPr/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Unsplash</a:t>
              </a:r>
              <a:endPara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78"/>
          <p:cNvSpPr txBox="1"/>
          <p:nvPr/>
        </p:nvSpPr>
        <p:spPr>
          <a:xfrm>
            <a:off x="785758" y="2536620"/>
            <a:ext cx="13783313" cy="841255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Capturing the spontaneous encounters of life in cities or towns.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 on topic, your image must include a live person, animal or plant that contributes a significant compositional element. Any image that does not include a </a:t>
            </a:r>
            <a:r>
              <a:rPr b="0" i="0" lang="en-US" sz="36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clear indicator of an urban environment </a:t>
            </a: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(e.g. buildings, street, etc) will be considered to be off topic.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Note: Up to three images are allowed; at least one must be on topic of urban life.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136 Entries, 15 from CPOPC</a:t>
            </a:r>
            <a:endParaRPr b="0" i="0" sz="3600" u="none" cap="none" strike="noStrike">
              <a:solidFill>
                <a:srgbClr val="FF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 date: </a:t>
            </a:r>
            <a:r>
              <a:rPr b="0" i="0" lang="en-US" sz="36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Tuesday, April, 4, 2023 (Online)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78"/>
          <p:cNvSpPr txBox="1"/>
          <p:nvPr/>
        </p:nvSpPr>
        <p:spPr>
          <a:xfrm>
            <a:off x="1242204" y="11001392"/>
            <a:ext cx="11266098" cy="5847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https://youtube.com/live/nDV3RuWAzjg?feature=share</a:t>
            </a:r>
            <a:endParaRPr b="0" i="0" sz="3200" u="none" cap="none" strike="noStrike">
              <a:solidFill>
                <a:srgbClr val="FF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9"/>
          <p:cNvSpPr txBox="1"/>
          <p:nvPr>
            <p:ph type="title"/>
          </p:nvPr>
        </p:nvSpPr>
        <p:spPr>
          <a:xfrm>
            <a:off x="1206500" y="952500"/>
            <a:ext cx="14729916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lang="en-US" sz="6600"/>
              <a:t>Photo 101 – </a:t>
            </a:r>
            <a:r>
              <a:rPr lang="en-US" sz="6600">
                <a:solidFill>
                  <a:srgbClr val="FFFF00"/>
                </a:solidFill>
              </a:rPr>
              <a:t>RAW vs JPEG</a:t>
            </a:r>
            <a:endParaRPr/>
          </a:p>
        </p:txBody>
      </p:sp>
      <p:sp>
        <p:nvSpPr>
          <p:cNvPr id="321" name="Google Shape;321;p79"/>
          <p:cNvSpPr txBox="1"/>
          <p:nvPr>
            <p:ph idx="2" type="body"/>
          </p:nvPr>
        </p:nvSpPr>
        <p:spPr>
          <a:xfrm>
            <a:off x="1606824" y="4387006"/>
            <a:ext cx="9505056" cy="964991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4"/>
              <a:buFont typeface="Open Sans"/>
              <a:buChar char="•"/>
            </a:pPr>
            <a:r>
              <a:rPr b="0" i="0"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Unmodified data from sensor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lt1"/>
              </a:buClr>
              <a:buSzPts val="5904"/>
              <a:buFont typeface="Open Sans"/>
              <a:buChar char="•"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Captures </a:t>
            </a:r>
            <a:r>
              <a:rPr lang="en-US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all</a:t>
            </a: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the data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None/>
            </a:pPr>
            <a:r>
              <a:t/>
            </a:r>
            <a:endParaRPr b="0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2" name="Google Shape;322;p79"/>
          <p:cNvSpPr txBox="1"/>
          <p:nvPr/>
        </p:nvSpPr>
        <p:spPr>
          <a:xfrm>
            <a:off x="1966864" y="2933142"/>
            <a:ext cx="965335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RAW</a:t>
            </a:r>
            <a:endParaRPr/>
          </a:p>
        </p:txBody>
      </p:sp>
      <p:sp>
        <p:nvSpPr>
          <p:cNvPr id="323" name="Google Shape;323;p79"/>
          <p:cNvSpPr txBox="1"/>
          <p:nvPr/>
        </p:nvSpPr>
        <p:spPr>
          <a:xfrm>
            <a:off x="13848184" y="2963702"/>
            <a:ext cx="965335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JPEG</a:t>
            </a:r>
            <a:endParaRPr/>
          </a:p>
        </p:txBody>
      </p:sp>
      <p:sp>
        <p:nvSpPr>
          <p:cNvPr id="324" name="Google Shape;324;p79"/>
          <p:cNvSpPr txBox="1"/>
          <p:nvPr/>
        </p:nvSpPr>
        <p:spPr>
          <a:xfrm>
            <a:off x="12192000" y="4368242"/>
            <a:ext cx="10873208" cy="964991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Camera processes the raw data and applies certain changes (e.g. temperature, sharpening, saturation)</a:t>
            </a:r>
            <a:endParaRPr/>
          </a:p>
          <a:p>
            <a:pPr indent="-609600" lvl="0" marL="609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 can influence JPEG creation with camera settings such as cloudy, landscape, portrait, vivid, etc. </a:t>
            </a:r>
            <a:endParaRPr/>
          </a:p>
          <a:p>
            <a:pPr indent="-234696" lvl="0" marL="609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0"/>
          <p:cNvSpPr txBox="1"/>
          <p:nvPr>
            <p:ph idx="2" type="body"/>
          </p:nvPr>
        </p:nvSpPr>
        <p:spPr>
          <a:xfrm>
            <a:off x="1606824" y="4387006"/>
            <a:ext cx="10225136" cy="964991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4"/>
              <a:buFont typeface="Open Sans"/>
              <a:buChar char="•"/>
            </a:pPr>
            <a:r>
              <a:rPr b="0" i="0"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Can rescue dark or brigh</a:t>
            </a: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 areas more easily…maybe?</a:t>
            </a:r>
            <a:endParaRPr b="0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lt1"/>
              </a:buClr>
              <a:buSzPts val="5904"/>
              <a:buFont typeface="Open Sans"/>
              <a:buChar char="•"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Can modify colour temperature more easily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lt1"/>
              </a:buClr>
              <a:buSzPts val="5904"/>
              <a:buFont typeface="Open Sans"/>
              <a:buChar char="•"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Retains the colour information even when shooting in B&amp;W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chemeClr val="lt1"/>
              </a:buClr>
              <a:buSzPts val="5904"/>
              <a:buFont typeface="Open Sans"/>
              <a:buChar char="•"/>
            </a:pPr>
            <a:r>
              <a:rPr b="0" i="0"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 have full control of sharpening, saturation, etc.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None/>
            </a:pPr>
            <a:r>
              <a:t/>
            </a:r>
            <a:endParaRPr b="0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0" name="Google Shape;330;p80"/>
          <p:cNvSpPr txBox="1"/>
          <p:nvPr/>
        </p:nvSpPr>
        <p:spPr>
          <a:xfrm>
            <a:off x="1892716" y="2323219"/>
            <a:ext cx="965335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Pros of RAW</a:t>
            </a:r>
            <a:endParaRPr/>
          </a:p>
        </p:txBody>
      </p:sp>
      <p:sp>
        <p:nvSpPr>
          <p:cNvPr id="331" name="Google Shape;331;p80"/>
          <p:cNvSpPr txBox="1"/>
          <p:nvPr/>
        </p:nvSpPr>
        <p:spPr>
          <a:xfrm>
            <a:off x="12477892" y="2323219"/>
            <a:ext cx="965335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 of RAW</a:t>
            </a:r>
            <a:endParaRPr/>
          </a:p>
        </p:txBody>
      </p:sp>
      <p:sp>
        <p:nvSpPr>
          <p:cNvPr id="332" name="Google Shape;332;p80"/>
          <p:cNvSpPr txBox="1"/>
          <p:nvPr/>
        </p:nvSpPr>
        <p:spPr>
          <a:xfrm>
            <a:off x="12192000" y="4368242"/>
            <a:ext cx="10225136" cy="964991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Dozens of RAW formats so new formats may cause delays in photo editing software updates</a:t>
            </a:r>
            <a:endParaRPr/>
          </a:p>
          <a:p>
            <a:pPr indent="-609600" lvl="1" marL="1219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936"/>
              <a:buFont typeface="Noto Sans Symbols"/>
              <a:buChar char="⮚"/>
            </a:pPr>
            <a:r>
              <a:rPr b="0" i="0" lang="en-US" sz="3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All cameras that can produce RAW files will include processing software</a:t>
            </a:r>
            <a:endParaRPr/>
          </a:p>
          <a:p>
            <a:pPr indent="-609600" lvl="0" marL="609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Have to process in order to post to web, print or email</a:t>
            </a:r>
            <a:endParaRPr/>
          </a:p>
          <a:p>
            <a:pPr indent="-609600" lvl="0" marL="609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Files are large 20-30MB or more</a:t>
            </a:r>
            <a:endParaRPr/>
          </a:p>
          <a:p>
            <a:pPr indent="-234696" lvl="0" marL="609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1"/>
          <p:cNvSpPr txBox="1"/>
          <p:nvPr/>
        </p:nvSpPr>
        <p:spPr>
          <a:xfrm>
            <a:off x="1030760" y="3022992"/>
            <a:ext cx="10945216" cy="700448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Modern sensors tend to create a good image and preserve shadow and highlight details well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Files are more manageable size, much smaller than RAW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 immediately post to web, print or  email</a:t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8" name="Google Shape;338;p81"/>
          <p:cNvSpPr txBox="1"/>
          <p:nvPr/>
        </p:nvSpPr>
        <p:spPr>
          <a:xfrm>
            <a:off x="1534816" y="1723396"/>
            <a:ext cx="9590928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Pros of JPEG</a:t>
            </a:r>
            <a:endParaRPr/>
          </a:p>
        </p:txBody>
      </p:sp>
      <p:sp>
        <p:nvSpPr>
          <p:cNvPr id="339" name="Google Shape;339;p81"/>
          <p:cNvSpPr txBox="1"/>
          <p:nvPr/>
        </p:nvSpPr>
        <p:spPr>
          <a:xfrm>
            <a:off x="12177193" y="2669230"/>
            <a:ext cx="10945216" cy="6265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 have aberrations when adjusting light, e.g. unnatural look</a:t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Temperature adjustment more difficult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 to undo baked in JPEG decisions, e.g. sharpening, temperature, saturation</a:t>
            </a:r>
            <a:endParaRPr/>
          </a:p>
        </p:txBody>
      </p:sp>
      <p:sp>
        <p:nvSpPr>
          <p:cNvPr id="340" name="Google Shape;340;p81"/>
          <p:cNvSpPr txBox="1"/>
          <p:nvPr/>
        </p:nvSpPr>
        <p:spPr>
          <a:xfrm>
            <a:off x="12206808" y="1723396"/>
            <a:ext cx="9590928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 of JPEG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95106" y="6582410"/>
            <a:ext cx="6241710" cy="478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63208" y="6527974"/>
            <a:ext cx="5819655" cy="48429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82"/>
          <p:cNvCxnSpPr/>
          <p:nvPr/>
        </p:nvCxnSpPr>
        <p:spPr>
          <a:xfrm flipH="1">
            <a:off x="9946238" y="5840608"/>
            <a:ext cx="936625" cy="374015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48" name="Google Shape;348;p82"/>
          <p:cNvCxnSpPr/>
          <p:nvPr/>
        </p:nvCxnSpPr>
        <p:spPr>
          <a:xfrm>
            <a:off x="13295106" y="5869584"/>
            <a:ext cx="1057134" cy="345039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49" name="Google Shape;349;p82"/>
          <p:cNvSpPr txBox="1"/>
          <p:nvPr/>
        </p:nvSpPr>
        <p:spPr>
          <a:xfrm>
            <a:off x="5063208" y="11970568"/>
            <a:ext cx="5294253" cy="1107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Colour/tonal banding is unnatural looking with JPEG</a:t>
            </a:r>
            <a:endParaRPr/>
          </a:p>
        </p:txBody>
      </p:sp>
      <p:sp>
        <p:nvSpPr>
          <p:cNvPr id="350" name="Google Shape;350;p82"/>
          <p:cNvSpPr txBox="1"/>
          <p:nvPr/>
        </p:nvSpPr>
        <p:spPr>
          <a:xfrm>
            <a:off x="13768834" y="11970568"/>
            <a:ext cx="5294253" cy="1107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Smoother gradations in colour/tones with RAW</a:t>
            </a:r>
            <a:endParaRPr/>
          </a:p>
        </p:txBody>
      </p:sp>
      <p:pic>
        <p:nvPicPr>
          <p:cNvPr id="351" name="Google Shape;351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45382" y="370711"/>
            <a:ext cx="7920880" cy="5156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/>
              <a:t>March 2023</a:t>
            </a:r>
            <a:endParaRPr/>
          </a:p>
        </p:txBody>
      </p:sp>
      <p:sp>
        <p:nvSpPr>
          <p:cNvPr id="139" name="Google Shape;139;p3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</a:pPr>
            <a:r>
              <a:rPr b="1" lang="en-US" sz="5500"/>
              <a:t>Agenda</a:t>
            </a:r>
            <a:endParaRPr/>
          </a:p>
        </p:txBody>
      </p:sp>
      <p:sp>
        <p:nvSpPr>
          <p:cNvPr id="140" name="Google Shape;140;p3"/>
          <p:cNvSpPr txBox="1"/>
          <p:nvPr>
            <p:ph idx="2" type="body"/>
          </p:nvPr>
        </p:nvSpPr>
        <p:spPr>
          <a:xfrm>
            <a:off x="1030758" y="3401616"/>
            <a:ext cx="13892939" cy="1031438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Featured speaker:			</a:t>
            </a:r>
            <a:r>
              <a:rPr lang="en-US" sz="3200">
                <a:solidFill>
                  <a:srgbClr val="FFFF00"/>
                </a:solidFill>
              </a:rPr>
              <a:t>Manfred Mueller - Still Life</a:t>
            </a:r>
            <a:endParaRPr sz="3200">
              <a:solidFill>
                <a:srgbClr val="FFFF00"/>
              </a:solidFill>
            </a:endParaRPr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February Workshop showing:	</a:t>
            </a:r>
            <a:r>
              <a:rPr lang="en-US" sz="3200">
                <a:solidFill>
                  <a:srgbClr val="FFFF00"/>
                </a:solidFill>
              </a:rPr>
              <a:t>Still Life (Botanicals)</a:t>
            </a:r>
            <a:endParaRPr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March Challenge:			</a:t>
            </a:r>
            <a:r>
              <a:rPr lang="en-US" sz="3200">
                <a:solidFill>
                  <a:srgbClr val="FFFF00"/>
                </a:solidFill>
              </a:rPr>
              <a:t>Places of Worship</a:t>
            </a:r>
            <a:endParaRPr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March technique:			</a:t>
            </a:r>
            <a:r>
              <a:rPr lang="en-US" sz="3200">
                <a:solidFill>
                  <a:srgbClr val="FFFF00"/>
                </a:solidFill>
              </a:rPr>
              <a:t>Low Angle</a:t>
            </a:r>
            <a:endParaRPr/>
          </a:p>
          <a:p>
            <a:pPr indent="-457200" lvl="0" marL="45720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  Upcoming events</a:t>
            </a:r>
            <a:br>
              <a:rPr lang="en-US" sz="3200"/>
            </a:br>
            <a:r>
              <a:rPr lang="en-US" sz="3200"/>
              <a:t>		Workshops:			</a:t>
            </a:r>
            <a:r>
              <a:rPr lang="en-US" sz="3200">
                <a:solidFill>
                  <a:srgbClr val="FFFF00"/>
                </a:solidFill>
              </a:rPr>
              <a:t>March 18; Composition and Lighting</a:t>
            </a:r>
            <a:endParaRPr sz="32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None/>
            </a:pPr>
            <a:r>
              <a:rPr lang="en-US" sz="3200"/>
              <a:t>							</a:t>
            </a:r>
            <a:r>
              <a:rPr lang="en-US" sz="3200">
                <a:solidFill>
                  <a:srgbClr val="FFFF00"/>
                </a:solidFill>
              </a:rPr>
              <a:t>April 22; Lenses</a:t>
            </a:r>
            <a:br>
              <a:rPr lang="en-US" sz="3200"/>
            </a:br>
            <a:r>
              <a:rPr lang="en-US" sz="3200"/>
              <a:t>		April challenge:		</a:t>
            </a:r>
            <a:r>
              <a:rPr lang="en-US" sz="3200">
                <a:solidFill>
                  <a:srgbClr val="FFFF00"/>
                </a:solidFill>
              </a:rPr>
              <a:t>Diagonals</a:t>
            </a:r>
            <a:endParaRPr sz="3200">
              <a:solidFill>
                <a:srgbClr val="FFFF00"/>
              </a:solidFill>
            </a:endParaRPr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		April technique:		</a:t>
            </a:r>
            <a:r>
              <a:rPr lang="en-US" sz="3200">
                <a:solidFill>
                  <a:srgbClr val="FFFF00"/>
                </a:solidFill>
              </a:rPr>
              <a:t>Fill the Frame</a:t>
            </a:r>
            <a:br>
              <a:rPr lang="en-US" sz="3200">
                <a:solidFill>
                  <a:srgbClr val="57FF37"/>
                </a:solidFill>
              </a:rPr>
            </a:br>
            <a:r>
              <a:rPr lang="en-US" sz="3200">
                <a:solidFill>
                  <a:srgbClr val="57FF37"/>
                </a:solidFill>
              </a:rPr>
              <a:t>		</a:t>
            </a:r>
            <a:r>
              <a:rPr lang="en-US" sz="3200"/>
              <a:t>Spring competition:		</a:t>
            </a:r>
            <a:r>
              <a:rPr lang="en-US" sz="3200">
                <a:solidFill>
                  <a:srgbClr val="FFFF00"/>
                </a:solidFill>
              </a:rPr>
              <a:t>Water</a:t>
            </a:r>
            <a:br>
              <a:rPr lang="en-US" sz="3200">
                <a:solidFill>
                  <a:srgbClr val="57FF37"/>
                </a:solidFill>
              </a:rPr>
            </a:br>
            <a:r>
              <a:rPr lang="en-US" sz="3200">
                <a:solidFill>
                  <a:srgbClr val="57FF37"/>
                </a:solidFill>
              </a:rPr>
              <a:t>		</a:t>
            </a:r>
            <a:r>
              <a:rPr lang="en-US" sz="3200"/>
              <a:t>Interclub competition:	</a:t>
            </a:r>
            <a:r>
              <a:rPr lang="en-US" sz="3200">
                <a:solidFill>
                  <a:srgbClr val="FFFF00"/>
                </a:solidFill>
              </a:rPr>
              <a:t>Urban life</a:t>
            </a:r>
            <a:endParaRPr sz="3200">
              <a:solidFill>
                <a:srgbClr val="FFFF00"/>
              </a:solidFill>
            </a:endParaRPr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/>
              <a:t>Photography 101:			</a:t>
            </a:r>
            <a:r>
              <a:rPr lang="en-US" sz="3200">
                <a:solidFill>
                  <a:srgbClr val="FFFF00"/>
                </a:solidFill>
              </a:rPr>
              <a:t>RAW vs. JPEG</a:t>
            </a:r>
            <a:endParaRPr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>
                <a:solidFill>
                  <a:schemeClr val="lt1"/>
                </a:solidFill>
              </a:rPr>
              <a:t>Notices</a:t>
            </a:r>
            <a:endParaRPr sz="3200"/>
          </a:p>
          <a:p>
            <a:pPr indent="-713052" lvl="0" marL="713052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Next Meeting</a:t>
            </a:r>
            <a:endParaRPr sz="3200"/>
          </a:p>
        </p:txBody>
      </p:sp>
      <p:pic>
        <p:nvPicPr>
          <p:cNvPr descr="https://cpopc.ca/wp-content/uploads/2022/05/KathyBurke_Monochrome-2-1024x793.jpg" id="141" name="Google Shape;14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16537" y="3424597"/>
            <a:ext cx="8867098" cy="686680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"/>
          <p:cNvSpPr txBox="1"/>
          <p:nvPr/>
        </p:nvSpPr>
        <p:spPr>
          <a:xfrm>
            <a:off x="17612415" y="10869281"/>
            <a:ext cx="227192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Kathy Burke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720" y="398330"/>
            <a:ext cx="8646288" cy="6171638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83"/>
          <p:cNvSpPr txBox="1"/>
          <p:nvPr/>
        </p:nvSpPr>
        <p:spPr>
          <a:xfrm>
            <a:off x="382688" y="5721079"/>
            <a:ext cx="68786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Jpeg – shot at colour temp 2500K</a:t>
            </a:r>
            <a:endParaRPr/>
          </a:p>
        </p:txBody>
      </p:sp>
      <p:pic>
        <p:nvPicPr>
          <p:cNvPr id="358" name="Google Shape;358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88055" y="398331"/>
            <a:ext cx="8644304" cy="617022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83"/>
          <p:cNvSpPr txBox="1"/>
          <p:nvPr/>
        </p:nvSpPr>
        <p:spPr>
          <a:xfrm>
            <a:off x="9534075" y="5721079"/>
            <a:ext cx="723346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Jpeg adjusted colour temp in post</a:t>
            </a:r>
            <a:endParaRPr/>
          </a:p>
        </p:txBody>
      </p:sp>
      <p:pic>
        <p:nvPicPr>
          <p:cNvPr id="360" name="Google Shape;360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720" y="7146032"/>
            <a:ext cx="8640960" cy="6171638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83"/>
          <p:cNvSpPr txBox="1"/>
          <p:nvPr/>
        </p:nvSpPr>
        <p:spPr>
          <a:xfrm>
            <a:off x="382688" y="12413003"/>
            <a:ext cx="636623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RAW – shot at colour temp 2500K</a:t>
            </a:r>
            <a:endParaRPr/>
          </a:p>
        </p:txBody>
      </p:sp>
      <p:pic>
        <p:nvPicPr>
          <p:cNvPr id="362" name="Google Shape;362;p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18954" y="7147448"/>
            <a:ext cx="8652305" cy="617022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83"/>
          <p:cNvSpPr txBox="1"/>
          <p:nvPr/>
        </p:nvSpPr>
        <p:spPr>
          <a:xfrm>
            <a:off x="9743728" y="12398594"/>
            <a:ext cx="63823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RAW adjusted colour temp in post</a:t>
            </a:r>
            <a:endParaRPr/>
          </a:p>
        </p:txBody>
      </p:sp>
      <p:sp>
        <p:nvSpPr>
          <p:cNvPr id="364" name="Google Shape;364;p83"/>
          <p:cNvSpPr txBox="1"/>
          <p:nvPr/>
        </p:nvSpPr>
        <p:spPr>
          <a:xfrm>
            <a:off x="19198080" y="2575501"/>
            <a:ext cx="4687852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 have to play with colour temp and tint</a:t>
            </a:r>
            <a:endParaRPr/>
          </a:p>
          <a:p>
            <a:pPr indent="-1333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Google Shape;365;p83"/>
          <p:cNvSpPr txBox="1"/>
          <p:nvPr/>
        </p:nvSpPr>
        <p:spPr>
          <a:xfrm>
            <a:off x="19824848" y="8586192"/>
            <a:ext cx="3434316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Easier to adjust RAW colour temp in post</a:t>
            </a:r>
            <a:endParaRPr/>
          </a:p>
          <a:p>
            <a:pPr indent="-1333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7172" y="187033"/>
            <a:ext cx="4226041" cy="5922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03033" y="219010"/>
            <a:ext cx="4207739" cy="5890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20592" y="216359"/>
            <a:ext cx="4186443" cy="586355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84"/>
          <p:cNvSpPr txBox="1"/>
          <p:nvPr/>
        </p:nvSpPr>
        <p:spPr>
          <a:xfrm>
            <a:off x="12738567" y="6249515"/>
            <a:ext cx="313667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Warmed in post</a:t>
            </a:r>
            <a:endParaRPr/>
          </a:p>
        </p:txBody>
      </p:sp>
      <p:sp>
        <p:nvSpPr>
          <p:cNvPr id="374" name="Google Shape;374;p84"/>
          <p:cNvSpPr txBox="1"/>
          <p:nvPr/>
        </p:nvSpPr>
        <p:spPr>
          <a:xfrm>
            <a:off x="18111190" y="6122667"/>
            <a:ext cx="300524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Cooled in post</a:t>
            </a:r>
            <a:endParaRPr/>
          </a:p>
        </p:txBody>
      </p:sp>
      <p:sp>
        <p:nvSpPr>
          <p:cNvPr id="375" name="Google Shape;375;p84"/>
          <p:cNvSpPr txBox="1"/>
          <p:nvPr/>
        </p:nvSpPr>
        <p:spPr>
          <a:xfrm>
            <a:off x="387865" y="2609528"/>
            <a:ext cx="503375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JPEG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shot in monochrome mode</a:t>
            </a:r>
            <a:endParaRPr/>
          </a:p>
        </p:txBody>
      </p:sp>
      <p:sp>
        <p:nvSpPr>
          <p:cNvPr id="376" name="Google Shape;376;p84"/>
          <p:cNvSpPr txBox="1"/>
          <p:nvPr/>
        </p:nvSpPr>
        <p:spPr>
          <a:xfrm>
            <a:off x="17160552" y="11466512"/>
            <a:ext cx="652029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RAW set to “as shot” colour temp in post (5,132K)</a:t>
            </a:r>
            <a:endParaRPr/>
          </a:p>
        </p:txBody>
      </p:sp>
      <p:pic>
        <p:nvPicPr>
          <p:cNvPr id="377" name="Google Shape;377;p8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595029" y="7009812"/>
            <a:ext cx="4202487" cy="587966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84"/>
          <p:cNvSpPr txBox="1"/>
          <p:nvPr/>
        </p:nvSpPr>
        <p:spPr>
          <a:xfrm>
            <a:off x="748075" y="8950331"/>
            <a:ext cx="503375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RAW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shot in monochrome mode</a:t>
            </a:r>
            <a:endParaRPr/>
          </a:p>
        </p:txBody>
      </p:sp>
      <p:pic>
        <p:nvPicPr>
          <p:cNvPr id="379" name="Google Shape;379;p8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93449" y="6858000"/>
            <a:ext cx="4199764" cy="5879669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84"/>
          <p:cNvSpPr txBox="1"/>
          <p:nvPr/>
        </p:nvSpPr>
        <p:spPr>
          <a:xfrm>
            <a:off x="7411857" y="12695869"/>
            <a:ext cx="313667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 of camera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5"/>
          <p:cNvSpPr txBox="1"/>
          <p:nvPr/>
        </p:nvSpPr>
        <p:spPr>
          <a:xfrm>
            <a:off x="1624463" y="2980825"/>
            <a:ext cx="17569952" cy="668131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shoot both RAW + JPEG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download only JPEG onto my computer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extensive editing is required, I download the RAW versions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Keeps more disc space available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Months later, I delete both off 128 GB SD card</a:t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6" name="Google Shape;386;p85"/>
          <p:cNvSpPr txBox="1"/>
          <p:nvPr/>
        </p:nvSpPr>
        <p:spPr>
          <a:xfrm>
            <a:off x="1624463" y="2105472"/>
            <a:ext cx="9590928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My happy medium</a:t>
            </a:r>
            <a:endParaRPr/>
          </a:p>
        </p:txBody>
      </p:sp>
      <p:pic>
        <p:nvPicPr>
          <p:cNvPr id="387" name="Google Shape;387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13336" y="1071563"/>
            <a:ext cx="4922341" cy="4922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86"/>
          <p:cNvSpPr txBox="1"/>
          <p:nvPr/>
        </p:nvSpPr>
        <p:spPr>
          <a:xfrm>
            <a:off x="814937" y="887118"/>
            <a:ext cx="21373257" cy="9705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Notices: </a:t>
            </a:r>
            <a:r>
              <a:rPr b="1" i="0" lang="en-US" sz="66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Communications Director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57250" lvl="0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Char char="•"/>
            </a:pPr>
            <a:r>
              <a:rPr b="0" i="0" lang="en-US" sz="4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Ehsan Roshani is stepping down</a:t>
            </a:r>
            <a:endParaRPr/>
          </a:p>
          <a:p>
            <a:pPr indent="-857250" lvl="0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Char char="•"/>
            </a:pPr>
            <a:r>
              <a:rPr b="0" i="0" lang="en-US" sz="4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John Ingold will be taking over the Newsletters, Social Media  and Event Calendar </a:t>
            </a:r>
            <a:endParaRPr/>
          </a:p>
          <a:p>
            <a:pPr indent="-857250" lvl="0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Char char="•"/>
            </a:pPr>
            <a:r>
              <a:rPr b="0" i="0" lang="en-US" sz="4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show your thanks to Ehsan for some great work over the past few years and welcome John in his new role!</a:t>
            </a:r>
            <a:endParaRPr/>
          </a:p>
          <a:p>
            <a:pPr indent="-476250" lvl="0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t/>
            </a:r>
            <a:endParaRPr b="1" i="0" sz="4800" u="none" cap="none" strike="noStrike">
              <a:solidFill>
                <a:srgbClr val="FF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6"/>
          <p:cNvSpPr txBox="1"/>
          <p:nvPr/>
        </p:nvSpPr>
        <p:spPr>
          <a:xfrm>
            <a:off x="1318791" y="907177"/>
            <a:ext cx="15727005" cy="111825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Notices: </a:t>
            </a:r>
            <a:r>
              <a:rPr b="1" i="0" lang="en-US" sz="66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Additions to Resources pages</a:t>
            </a:r>
            <a:endParaRPr b="1" i="0" sz="6600" u="none" cap="none" strike="noStrike">
              <a:solidFill>
                <a:srgbClr val="FF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8" name="Google Shape;398;p46"/>
          <p:cNvSpPr txBox="1"/>
          <p:nvPr/>
        </p:nvSpPr>
        <p:spPr>
          <a:xfrm>
            <a:off x="449216" y="4313713"/>
            <a:ext cx="15132906" cy="5088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Taylor has added two more</a:t>
            </a:r>
            <a:endParaRPr b="0" i="0" sz="36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Depth of field calculator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Are there times when you should turn off image stabilization?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1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http://cpopc.ca</a:t>
            </a:r>
            <a:br>
              <a:rPr b="0" i="1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Home &gt; Members Only &gt; Member Resources</a:t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9" name="Google Shape;39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82122" y="3236823"/>
            <a:ext cx="5219700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96931" y="7623760"/>
            <a:ext cx="7868816" cy="447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7"/>
          <p:cNvSpPr txBox="1"/>
          <p:nvPr>
            <p:ph type="title"/>
          </p:nvPr>
        </p:nvSpPr>
        <p:spPr>
          <a:xfrm>
            <a:off x="742728" y="932623"/>
            <a:ext cx="144016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None/>
            </a:pPr>
            <a:r>
              <a:rPr lang="en-US" sz="6500"/>
              <a:t>Notices:</a:t>
            </a:r>
            <a:endParaRPr sz="6500">
              <a:solidFill>
                <a:srgbClr val="FFFF00"/>
              </a:solidFill>
            </a:endParaRPr>
          </a:p>
        </p:txBody>
      </p:sp>
      <p:pic>
        <p:nvPicPr>
          <p:cNvPr id="406" name="Google Shape;406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4596" y="633307"/>
            <a:ext cx="12409713" cy="12976424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87"/>
          <p:cNvSpPr txBox="1"/>
          <p:nvPr/>
        </p:nvSpPr>
        <p:spPr>
          <a:xfrm>
            <a:off x="18064065" y="9978540"/>
            <a:ext cx="5001208" cy="1764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Congratulations 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oline!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(When do we get to see more?)</a:t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88"/>
          <p:cNvSpPr txBox="1"/>
          <p:nvPr>
            <p:ph type="title"/>
          </p:nvPr>
        </p:nvSpPr>
        <p:spPr>
          <a:xfrm>
            <a:off x="930455" y="1314810"/>
            <a:ext cx="11802134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6600">
                <a:latin typeface="Helvetica Neue"/>
                <a:ea typeface="Helvetica Neue"/>
                <a:cs typeface="Helvetica Neue"/>
                <a:sym typeface="Helvetica Neue"/>
              </a:rPr>
              <a:t>Notices: </a:t>
            </a:r>
            <a:r>
              <a:rPr lang="en-US" sz="6600">
                <a:solidFill>
                  <a:srgbClr val="FFFF00"/>
                </a:solidFill>
              </a:rPr>
              <a:t>Alexander Henderson exhibit </a:t>
            </a:r>
            <a:br>
              <a:rPr lang="en-US" sz="6600"/>
            </a:br>
            <a:endParaRPr sz="6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88"/>
          <p:cNvSpPr txBox="1"/>
          <p:nvPr>
            <p:ph idx="2" type="body"/>
          </p:nvPr>
        </p:nvSpPr>
        <p:spPr>
          <a:xfrm>
            <a:off x="814736" y="3367914"/>
            <a:ext cx="12673408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12"/>
              <a:buFont typeface="Helvetica Neue"/>
              <a:buChar char="•"/>
            </a:pPr>
            <a:r>
              <a:rPr lang="en-US" sz="4400"/>
              <a:t>250 images of 19</a:t>
            </a:r>
            <a:r>
              <a:rPr baseline="30000" lang="en-US" sz="4400"/>
              <a:t>th</a:t>
            </a:r>
            <a:r>
              <a:rPr lang="en-US" sz="4400"/>
              <a:t> century Quebec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412"/>
              <a:buFont typeface="Helvetica Neue"/>
              <a:buChar char="•"/>
            </a:pPr>
            <a:r>
              <a:rPr lang="en-US" sz="4400"/>
              <a:t>McCord Stewart Museum,                              </a:t>
            </a:r>
            <a:r>
              <a:rPr lang="en-US" sz="4000"/>
              <a:t> 690 Sherbrooke Street West, Montreal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00"/>
              </a:buClr>
              <a:buSzPts val="5412"/>
              <a:buFont typeface="Helvetica Neue"/>
              <a:buChar char="•"/>
            </a:pPr>
            <a:r>
              <a:rPr lang="en-US" sz="4400">
                <a:solidFill>
                  <a:srgbClr val="FFFF00"/>
                </a:solidFill>
              </a:rPr>
              <a:t>Until April 16</a:t>
            </a:r>
            <a:r>
              <a:rPr baseline="30000" lang="en-US" sz="4400">
                <a:solidFill>
                  <a:srgbClr val="FFFF00"/>
                </a:solidFill>
              </a:rPr>
              <a:t>th</a:t>
            </a:r>
            <a:endParaRPr sz="4400">
              <a:solidFill>
                <a:srgbClr val="FFFF00"/>
              </a:solidFill>
            </a:endParaRPr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412"/>
              <a:buFont typeface="Helvetica Neue"/>
              <a:buChar char="•"/>
            </a:pPr>
            <a:r>
              <a:rPr lang="en-US" sz="4400"/>
              <a:t>Adult $19, Senior $17 for all exhibits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7380"/>
              <a:buFont typeface="Helvetica Neue"/>
              <a:buNone/>
            </a:pPr>
            <a:r>
              <a:t/>
            </a:r>
            <a:endParaRPr sz="6000"/>
          </a:p>
          <a:p>
            <a:pPr indent="0" lvl="0" marL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6642"/>
              <a:buFont typeface="Helvetica Neue"/>
              <a:buNone/>
            </a:pPr>
            <a:r>
              <a:t/>
            </a:r>
            <a:endParaRPr sz="5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6642"/>
              <a:buFont typeface="Helvetica Neue"/>
              <a:buNone/>
            </a:pPr>
            <a:r>
              <a:t/>
            </a:r>
            <a:endParaRPr sz="5400"/>
          </a:p>
        </p:txBody>
      </p:sp>
      <p:pic>
        <p:nvPicPr>
          <p:cNvPr id="414" name="Google Shape;414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80836" y="844590"/>
            <a:ext cx="9618086" cy="609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85113" y="7291756"/>
            <a:ext cx="9544868" cy="5630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3"/>
          <p:cNvSpPr txBox="1"/>
          <p:nvPr>
            <p:ph type="title"/>
          </p:nvPr>
        </p:nvSpPr>
        <p:spPr>
          <a:xfrm>
            <a:off x="1006769" y="632065"/>
            <a:ext cx="17826260" cy="253247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00"/>
              <a:buFont typeface="Helvetica Neue"/>
              <a:buNone/>
            </a:pPr>
            <a:r>
              <a:rPr lang="en-US" sz="6700">
                <a:solidFill>
                  <a:srgbClr val="FFFF00"/>
                </a:solidFill>
              </a:rPr>
              <a:t>2022-23 Speaker and Topics Schedule</a:t>
            </a:r>
            <a:br>
              <a:rPr lang="en-US" sz="6700"/>
            </a:br>
            <a:r>
              <a:rPr b="0" lang="en-US" sz="5300"/>
              <a:t>Programs Director:</a:t>
            </a:r>
            <a:r>
              <a:rPr lang="en-US" sz="6000"/>
              <a:t> </a:t>
            </a:r>
            <a:r>
              <a:rPr b="0" lang="en-US" sz="5300"/>
              <a:t>Marianne Pethke</a:t>
            </a:r>
            <a:br>
              <a:rPr lang="en-US"/>
            </a:br>
            <a:r>
              <a:rPr b="0" lang="en-US" sz="5300"/>
              <a:t>Competitions Director: Lynda Buske</a:t>
            </a:r>
            <a:endParaRPr/>
          </a:p>
        </p:txBody>
      </p:sp>
      <p:pic>
        <p:nvPicPr>
          <p:cNvPr id="421" name="Google Shape;421;p43"/>
          <p:cNvPicPr preferRelativeResize="0"/>
          <p:nvPr/>
        </p:nvPicPr>
        <p:blipFill rotWithShape="1">
          <a:blip r:embed="rId3">
            <a:alphaModFix/>
          </a:blip>
          <a:srcRect b="2240" l="0" r="0" t="864"/>
          <a:stretch/>
        </p:blipFill>
        <p:spPr>
          <a:xfrm>
            <a:off x="3046984" y="4007224"/>
            <a:ext cx="16656195" cy="9000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7"/>
          <p:cNvSpPr txBox="1"/>
          <p:nvPr>
            <p:ph type="title"/>
          </p:nvPr>
        </p:nvSpPr>
        <p:spPr>
          <a:xfrm>
            <a:off x="1223905" y="851283"/>
            <a:ext cx="21066621" cy="181483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00"/>
              <a:buFont typeface="Helvetica Neue"/>
              <a:buNone/>
            </a:pP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April Meeting</a:t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7" name="Google Shape;427;p47"/>
          <p:cNvSpPr/>
          <p:nvPr/>
        </p:nvSpPr>
        <p:spPr>
          <a:xfrm>
            <a:off x="1030759" y="2177480"/>
            <a:ext cx="23353241" cy="6647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Saturday April 8, Club Meeting on Zoom, 9.30am to 12 noon</a:t>
            </a:r>
            <a:endParaRPr b="0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1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Featured speaker: Scott Udle: </a:t>
            </a:r>
            <a:r>
              <a:rPr b="0" i="0" lang="en-US" sz="44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My Approach to a Shot</a:t>
            </a:r>
            <a:endParaRPr b="0" i="0" sz="4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57250" lvl="1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Challenge: </a:t>
            </a:r>
            <a:r>
              <a:rPr b="0" i="0" lang="en-US" sz="44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Diagonal Lines </a:t>
            </a:r>
            <a:r>
              <a:rPr b="0" i="0" lang="en-US" sz="3600" u="none" cap="none" strike="noStrike">
                <a:solidFill>
                  <a:srgbClr val="BFBFB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(submission deadline Sat April 1, voting deadline Thurs  April 6)</a:t>
            </a:r>
            <a:endParaRPr b="0" i="0" sz="3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1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Technique: </a:t>
            </a:r>
            <a:r>
              <a:rPr b="0" i="0" lang="en-US" sz="4400" u="none" cap="none" strike="noStrike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Fill the Frame </a:t>
            </a:r>
            <a:r>
              <a:rPr b="0" i="0" lang="en-US" sz="3600" u="none" cap="none" strike="noStrike">
                <a:solidFill>
                  <a:srgbClr val="BFBFB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(submission deadline Wed April 5)</a:t>
            </a:r>
            <a:endParaRPr b="0" i="0" sz="36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1" marL="8572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101: TBA</a:t>
            </a:r>
            <a:endParaRPr b="0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t/>
            </a:r>
            <a:endParaRPr b="0" i="0" sz="6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ttps://cpopc.ca/wp-content/uploads/2021/02/Scott-Udle-Abstract-819x1024.jpg" id="428" name="Google Shape;42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37211" y="7612840"/>
            <a:ext cx="4311052" cy="5390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popc.ca/wp-content/uploads/2020/01/Scott-Udle_Blue-Hour_001-1024x408.jpg" id="429" name="Google Shape;429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0526" y="7612840"/>
            <a:ext cx="12870312" cy="512801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7"/>
          <p:cNvSpPr txBox="1"/>
          <p:nvPr/>
        </p:nvSpPr>
        <p:spPr>
          <a:xfrm>
            <a:off x="14768423" y="10307905"/>
            <a:ext cx="20703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Scott Udle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8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/>
              <a:t>Featured Speaker</a:t>
            </a:r>
            <a:endParaRPr/>
          </a:p>
        </p:txBody>
      </p:sp>
      <p:sp>
        <p:nvSpPr>
          <p:cNvPr id="148" name="Google Shape;148;p58"/>
          <p:cNvSpPr txBox="1"/>
          <p:nvPr>
            <p:ph idx="1" type="body"/>
          </p:nvPr>
        </p:nvSpPr>
        <p:spPr>
          <a:xfrm>
            <a:off x="1206499" y="2245961"/>
            <a:ext cx="13873351" cy="44820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</a:pPr>
            <a:r>
              <a:rPr b="1" lang="en-US" sz="5500"/>
              <a:t>Manfred Mueller</a:t>
            </a:r>
            <a:endParaRPr b="1" sz="5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</a:pPr>
            <a:r>
              <a:rPr lang="en-US">
                <a:solidFill>
                  <a:srgbClr val="FFFF00"/>
                </a:solidFill>
              </a:rPr>
              <a:t>Still Life Photography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149" name="Google Shape;14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5103" y="2379723"/>
            <a:ext cx="8188625" cy="1056875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50" name="Google Shape;150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6633" y="4368560"/>
            <a:ext cx="9210675" cy="8153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/>
          <p:nvPr>
            <p:ph type="title"/>
          </p:nvPr>
        </p:nvSpPr>
        <p:spPr>
          <a:xfrm>
            <a:off x="1174776" y="1025352"/>
            <a:ext cx="22434772" cy="236330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9375"/>
              <a:buFont typeface="Helvetica Neue"/>
              <a:buNone/>
            </a:pPr>
            <a:r>
              <a:rPr b="0" lang="en-US" sz="7300">
                <a:solidFill>
                  <a:schemeClr val="lt1"/>
                </a:solidFill>
              </a:rPr>
              <a:t>February</a:t>
            </a:r>
            <a:r>
              <a:rPr lang="en-US" sz="7300">
                <a:solidFill>
                  <a:schemeClr val="lt1"/>
                </a:solidFill>
              </a:rPr>
              <a:t> </a:t>
            </a:r>
            <a:r>
              <a:rPr b="0" lang="en-US" sz="7300">
                <a:solidFill>
                  <a:schemeClr val="lt1"/>
                </a:solidFill>
              </a:rPr>
              <a:t>Workshop</a:t>
            </a:r>
            <a:br>
              <a:rPr b="0" lang="en-US" sz="6700">
                <a:solidFill>
                  <a:srgbClr val="FFFF00"/>
                </a:solidFill>
              </a:rPr>
            </a:br>
            <a:br>
              <a:rPr lang="en-US" sz="7000">
                <a:solidFill>
                  <a:srgbClr val="FFFF00"/>
                </a:solidFill>
              </a:rPr>
            </a:br>
            <a:r>
              <a:rPr lang="en-US" sz="7000">
                <a:solidFill>
                  <a:srgbClr val="FFFF00"/>
                </a:solidFill>
              </a:rPr>
              <a:t>Still Life - Botanicals on White</a:t>
            </a:r>
            <a:endParaRPr sz="7000">
              <a:solidFill>
                <a:srgbClr val="FFFF00"/>
              </a:solidFill>
            </a:endParaRPr>
          </a:p>
        </p:txBody>
      </p:sp>
      <p:sp>
        <p:nvSpPr>
          <p:cNvPr id="156" name="Google Shape;156;p9"/>
          <p:cNvSpPr txBox="1"/>
          <p:nvPr/>
        </p:nvSpPr>
        <p:spPr>
          <a:xfrm>
            <a:off x="1174775" y="4297289"/>
            <a:ext cx="12657765" cy="2781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571500" lvl="0" marL="5715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Instructor:	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Allan Cameron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Location:	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RA Center, Photo Studio (East Wing) </a:t>
            </a:r>
            <a:endParaRPr/>
          </a:p>
          <a:p>
            <a:pPr indent="-571500" lvl="0" marL="571500" marR="0" rtl="0" algn="l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FFFFFF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Date:	</a:t>
            </a:r>
            <a:r>
              <a:rPr b="0" i="0" lang="en-US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Saturday, February 18</a:t>
            </a:r>
            <a:endParaRPr b="0" i="0" sz="4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9"/>
          <p:cNvSpPr txBox="1"/>
          <p:nvPr/>
        </p:nvSpPr>
        <p:spPr>
          <a:xfrm>
            <a:off x="839756" y="9104035"/>
            <a:ext cx="12559004" cy="61927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Allan’s images         https://abc-photo-album.smugmug.com/Home</a:t>
            </a:r>
            <a:endParaRPr/>
          </a:p>
        </p:txBody>
      </p:sp>
      <p:grpSp>
        <p:nvGrpSpPr>
          <p:cNvPr id="158" name="Google Shape;158;p9"/>
          <p:cNvGrpSpPr/>
          <p:nvPr/>
        </p:nvGrpSpPr>
        <p:grpSpPr>
          <a:xfrm>
            <a:off x="15396625" y="457137"/>
            <a:ext cx="8736243" cy="9591888"/>
            <a:chOff x="15094700" y="586596"/>
            <a:chExt cx="8736243" cy="9591888"/>
          </a:xfrm>
        </p:grpSpPr>
        <p:pic>
          <p:nvPicPr>
            <p:cNvPr id="159" name="Google Shape;159;p9"/>
            <p:cNvPicPr preferRelativeResize="0"/>
            <p:nvPr/>
          </p:nvPicPr>
          <p:blipFill rotWithShape="1">
            <a:blip r:embed="rId3">
              <a:alphaModFix/>
            </a:blip>
            <a:srcRect b="5245" l="0" r="0" t="0"/>
            <a:stretch/>
          </p:blipFill>
          <p:spPr>
            <a:xfrm>
              <a:off x="15180122" y="586596"/>
              <a:ext cx="8650821" cy="81970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9"/>
            <p:cNvSpPr txBox="1"/>
            <p:nvPr/>
          </p:nvSpPr>
          <p:spPr>
            <a:xfrm>
              <a:off x="15094700" y="8885822"/>
              <a:ext cx="7714388" cy="12926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Waning Tulip #14, 2021 – Allan Cameron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Ottawa Gatineau Interclub Photo Competition 2022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Best of Show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9"/>
          <p:cNvSpPr txBox="1"/>
          <p:nvPr/>
        </p:nvSpPr>
        <p:spPr>
          <a:xfrm>
            <a:off x="974614" y="496577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None/>
            </a:pPr>
            <a:r>
              <a:rPr b="0" i="0" lang="en-US" sz="6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Dried Flower Workshop</a:t>
            </a:r>
            <a:endParaRPr b="0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59"/>
          <p:cNvSpPr txBox="1"/>
          <p:nvPr/>
        </p:nvSpPr>
        <p:spPr>
          <a:xfrm>
            <a:off x="7429500" y="12687300"/>
            <a:ext cx="539837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Jean-Francois Riel</a:t>
            </a:r>
            <a:endParaRPr/>
          </a:p>
        </p:txBody>
      </p:sp>
      <p:pic>
        <p:nvPicPr>
          <p:cNvPr id="167" name="Google Shape;16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1800" y="1619250"/>
            <a:ext cx="10820400" cy="1082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0"/>
          <p:cNvSpPr txBox="1"/>
          <p:nvPr/>
        </p:nvSpPr>
        <p:spPr>
          <a:xfrm>
            <a:off x="6279271" y="12544868"/>
            <a:ext cx="539837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Jean-Francois Riel</a:t>
            </a:r>
            <a:endParaRPr/>
          </a:p>
        </p:txBody>
      </p:sp>
      <p:pic>
        <p:nvPicPr>
          <p:cNvPr id="173" name="Google Shape;17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2631" y="524801"/>
            <a:ext cx="11678738" cy="11678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1"/>
          <p:cNvSpPr txBox="1"/>
          <p:nvPr/>
        </p:nvSpPr>
        <p:spPr>
          <a:xfrm>
            <a:off x="6143625" y="12671009"/>
            <a:ext cx="539837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Jean-Francois Riel</a:t>
            </a:r>
            <a:endParaRPr/>
          </a:p>
        </p:txBody>
      </p:sp>
      <p:pic>
        <p:nvPicPr>
          <p:cNvPr id="179" name="Google Shape;17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2825" y="398660"/>
            <a:ext cx="12058349" cy="1205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2"/>
          <p:cNvSpPr txBox="1"/>
          <p:nvPr/>
        </p:nvSpPr>
        <p:spPr>
          <a:xfrm>
            <a:off x="6266900" y="12602306"/>
            <a:ext cx="539837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Jean-Francois Riel</a:t>
            </a:r>
            <a:endParaRPr/>
          </a:p>
        </p:txBody>
      </p:sp>
      <p:pic>
        <p:nvPicPr>
          <p:cNvPr id="185" name="Google Shape;18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6900" y="321455"/>
            <a:ext cx="11850200" cy="1186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2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1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ALAN WHITE</dc:creator>
</cp:coreProperties>
</file>