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</p:sldIdLst>
  <p:sldSz cy="13716000" cx="24384000"/>
  <p:notesSz cx="7045325" cy="9345600"/>
  <p:embeddedFontLst>
    <p:embeddedFont>
      <p:font typeface="Helvetica Neue"/>
      <p:regular r:id="rId49"/>
      <p:bold r:id="rId50"/>
      <p:italic r:id="rId51"/>
      <p:boldItalic r:id="rId5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4320">
          <p15:clr>
            <a:srgbClr val="000000"/>
          </p15:clr>
        </p15:guide>
        <p15:guide id="2" pos="7680">
          <p15:clr>
            <a:srgbClr val="000000"/>
          </p15:clr>
        </p15:guide>
      </p15:sldGuideLst>
    </p:ext>
    <p:ext uri="http://customooxmlschemas.google.com/">
      <go:slidesCustomData xmlns:go="http://customooxmlschemas.google.com/" r:id="rId53" roundtripDataSignature="AMtx7mjoC7Y9XeXgEajt4QSsZvNfdY8u6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4320" orient="horz"/>
        <p:guide pos="76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font" Target="fonts/HelveticaNeue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HelveticaNeue-italic.fntdata"/><Relationship Id="rId50" Type="http://schemas.openxmlformats.org/officeDocument/2006/relationships/font" Target="fonts/HelveticaNeue-bold.fntdata"/><Relationship Id="rId53" Type="http://customschemas.google.com/relationships/presentationmetadata" Target="metadata"/><Relationship Id="rId52" Type="http://schemas.openxmlformats.org/officeDocument/2006/relationships/font" Target="fonts/HelveticaNeue-bold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  <a:noFill/>
          <a:ln>
            <a:noFill/>
          </a:ln>
        </p:spPr>
        <p:txBody>
          <a:bodyPr anchorCtr="0" anchor="t" bIns="46550" lIns="93100" spcFirstLastPara="1" rIns="93100" wrap="square" tIns="46550">
            <a:noAutofit/>
          </a:bodyPr>
          <a:lstStyle>
            <a:lvl1pPr indent="-228600" lvl="0" marL="457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228600" lvl="6" marL="3200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228600" lvl="7" marL="3657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228600" lvl="8" marL="4114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" name="Google Shape;48;p1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0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10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1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11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2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12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3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13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4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14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5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15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6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16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7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17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8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18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9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19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2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0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20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1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21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22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3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23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4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24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5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25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6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26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7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27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8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p28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9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p29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" name="Google Shape;63;p3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0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p30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1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p31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2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32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3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p33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4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p34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5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p35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36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" name="Google Shape;310;p36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37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Google Shape;316;p37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38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p38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39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1" name="Google Shape;341;p39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4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4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40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3" name="Google Shape;353;p40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41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9" name="Google Shape;359;p41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42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9" name="Google Shape;369;p42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43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6" name="Google Shape;376;p43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5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2" name="Google Shape;82;p5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  <a:noFill/>
          <a:ln>
            <a:noFill/>
          </a:ln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6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6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7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7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8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8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9:notes"/>
          <p:cNvSpPr txBox="1"/>
          <p:nvPr>
            <p:ph idx="1" type="body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</p:spPr>
        <p:txBody>
          <a:bodyPr anchorCtr="0" anchor="t" bIns="46550" lIns="93100" spcFirstLastPara="1" rIns="93100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9:notes"/>
          <p:cNvSpPr/>
          <p:nvPr>
            <p:ph idx="2" type="sldImg"/>
          </p:nvPr>
        </p:nvSpPr>
        <p:spPr>
          <a:xfrm>
            <a:off x="407988" y="701675"/>
            <a:ext cx="6229350" cy="35036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5"/>
          <p:cNvSpPr txBox="1"/>
          <p:nvPr>
            <p:ph idx="1" type="body"/>
          </p:nvPr>
        </p:nvSpPr>
        <p:spPr>
          <a:xfrm>
            <a:off x="1206498" y="11839048"/>
            <a:ext cx="21971003" cy="63697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Helvetica Neue"/>
              <a:buNone/>
              <a:defRPr b="1" sz="36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11" name="Google Shape;11;p45"/>
          <p:cNvSpPr txBox="1"/>
          <p:nvPr>
            <p:ph type="title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600"/>
              <a:buFont typeface="Helvetica Neue"/>
              <a:buNone/>
              <a:defRPr sz="11600"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12" name="Google Shape;12;p45"/>
          <p:cNvSpPr txBox="1"/>
          <p:nvPr>
            <p:ph idx="2" type="body"/>
          </p:nvPr>
        </p:nvSpPr>
        <p:spPr>
          <a:xfrm>
            <a:off x="1206500" y="7196865"/>
            <a:ext cx="21971000" cy="190500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  <a:defRPr b="1" sz="5500"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  <a:defRPr b="1" sz="55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  <a:defRPr b="1" sz="55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  <a:defRPr b="1" sz="5500"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  <a:defRPr b="1" sz="5500"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13" name="Google Shape;13;p45"/>
          <p:cNvSpPr txBox="1"/>
          <p:nvPr>
            <p:ph idx="12" type="sldNum"/>
          </p:nvPr>
        </p:nvSpPr>
        <p:spPr>
          <a:xfrm>
            <a:off x="12007748" y="13080999"/>
            <a:ext cx="368504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Bullets &amp; Photo" type="tx">
  <p:cSld name="TITLE_AND_BODY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46"/>
          <p:cNvSpPr txBox="1"/>
          <p:nvPr>
            <p:ph type="title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16" name="Google Shape;16;p46"/>
          <p:cNvSpPr txBox="1"/>
          <p:nvPr>
            <p:ph idx="1" type="body"/>
          </p:nvPr>
        </p:nvSpPr>
        <p:spPr>
          <a:xfrm>
            <a:off x="1206500" y="2245962"/>
            <a:ext cx="9779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  <a:defRPr b="1" sz="55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17" name="Google Shape;17;p46"/>
          <p:cNvSpPr txBox="1"/>
          <p:nvPr>
            <p:ph idx="2" type="body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369189" lvl="0" marL="457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18" name="Google Shape;18;p46"/>
          <p:cNvSpPr/>
          <p:nvPr>
            <p:ph idx="3" type="pic"/>
          </p:nvPr>
        </p:nvSpPr>
        <p:spPr>
          <a:xfrm>
            <a:off x="6380200" y="1263848"/>
            <a:ext cx="22529801" cy="11193471"/>
          </a:xfrm>
          <a:prstGeom prst="rect">
            <a:avLst/>
          </a:prstGeom>
          <a:noFill/>
          <a:ln>
            <a:noFill/>
          </a:ln>
        </p:spPr>
      </p:sp>
      <p:sp>
        <p:nvSpPr>
          <p:cNvPr id="19" name="Google Shape;19;p46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ullets">
  <p:cSld name="Bullet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7"/>
          <p:cNvSpPr txBox="1"/>
          <p:nvPr>
            <p:ph idx="1" type="body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369189" lvl="0" marL="457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22" name="Google Shape;22;p47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Photo">
  <p:cSld name="Title &amp; Photo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8"/>
          <p:cNvSpPr/>
          <p:nvPr>
            <p:ph idx="2" type="pic"/>
          </p:nvPr>
        </p:nvSpPr>
        <p:spPr>
          <a:xfrm>
            <a:off x="-431800" y="-4038600"/>
            <a:ext cx="29464000" cy="18034000"/>
          </a:xfrm>
          <a:prstGeom prst="rect">
            <a:avLst/>
          </a:prstGeom>
          <a:noFill/>
          <a:ln>
            <a:noFill/>
          </a:ln>
        </p:spPr>
      </p:sp>
      <p:sp>
        <p:nvSpPr>
          <p:cNvPr id="25" name="Google Shape;25;p48"/>
          <p:cNvSpPr txBox="1"/>
          <p:nvPr>
            <p:ph type="title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600"/>
              <a:buFont typeface="Helvetica Neue"/>
              <a:buNone/>
              <a:defRPr sz="11600"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26" name="Google Shape;26;p48"/>
          <p:cNvSpPr txBox="1"/>
          <p:nvPr>
            <p:ph idx="1" type="body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Helvetica Neue"/>
              <a:buNone/>
              <a:defRPr b="1" sz="36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27" name="Google Shape;27;p48"/>
          <p:cNvSpPr txBox="1"/>
          <p:nvPr>
            <p:ph idx="3" type="body"/>
          </p:nvPr>
        </p:nvSpPr>
        <p:spPr>
          <a:xfrm>
            <a:off x="1206500" y="11609910"/>
            <a:ext cx="21971000" cy="1144688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  <a:defRPr b="1" sz="5500"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  <a:defRPr b="1" sz="55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  <a:defRPr b="1" sz="55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  <a:defRPr b="1" sz="5500"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  <a:defRPr b="1" sz="5500"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28" name="Google Shape;28;p48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">
  <p:cSld name="Section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9"/>
          <p:cNvSpPr txBox="1"/>
          <p:nvPr>
            <p:ph type="title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600"/>
              <a:buFont typeface="Helvetica Neue"/>
              <a:buNone/>
              <a:defRPr b="0" sz="11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31" name="Google Shape;31;p49"/>
          <p:cNvSpPr txBox="1"/>
          <p:nvPr>
            <p:ph idx="12" type="sldNum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">
  <p:cSld name="Agenda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0"/>
          <p:cNvSpPr txBox="1"/>
          <p:nvPr>
            <p:ph type="title"/>
          </p:nvPr>
        </p:nvSpPr>
        <p:spPr>
          <a:xfrm>
            <a:off x="1206500" y="952500"/>
            <a:ext cx="21971000" cy="14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34" name="Google Shape;34;p50"/>
          <p:cNvSpPr txBox="1"/>
          <p:nvPr>
            <p:ph idx="1" type="body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  <a:defRPr b="1" sz="55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35" name="Google Shape;35;p50"/>
          <p:cNvSpPr txBox="1"/>
          <p:nvPr>
            <p:ph idx="2" type="body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  <a:defRPr sz="5500"/>
            </a:lvl1pPr>
            <a:lvl2pPr indent="-228600" lvl="1" marL="9144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  <a:defRPr sz="5500"/>
            </a:lvl2pPr>
            <a:lvl3pPr indent="-228600" lvl="2" marL="1371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  <a:defRPr sz="5500"/>
            </a:lvl3pPr>
            <a:lvl4pPr indent="-228600" lvl="3" marL="18288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  <a:defRPr sz="5500"/>
            </a:lvl4pPr>
            <a:lvl5pPr indent="-228600" lvl="4" marL="22860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  <a:defRPr sz="5500"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36" name="Google Shape;36;p50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Fact">
  <p:cSld name="Big Fact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51"/>
          <p:cNvSpPr txBox="1"/>
          <p:nvPr>
            <p:ph idx="1" type="body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  <a:defRPr b="1" sz="55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39" name="Google Shape;39;p51"/>
          <p:cNvSpPr txBox="1"/>
          <p:nvPr>
            <p:ph idx="2" type="body"/>
          </p:nvPr>
        </p:nvSpPr>
        <p:spPr>
          <a:xfrm>
            <a:off x="1206500" y="935258"/>
            <a:ext cx="21971000" cy="7359063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indent="-228600" lvl="0" marL="4572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0"/>
              <a:buFont typeface="Helvetica Neue"/>
              <a:buNone/>
              <a:defRPr b="1" sz="25000"/>
            </a:lvl1pPr>
            <a:lvl2pPr indent="-228600" lvl="1" marL="9144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0"/>
              <a:buFont typeface="Helvetica Neue"/>
              <a:buNone/>
              <a:defRPr b="1" sz="25000"/>
            </a:lvl2pPr>
            <a:lvl3pPr indent="-228600" lvl="2" marL="1371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0"/>
              <a:buFont typeface="Helvetica Neue"/>
              <a:buNone/>
              <a:defRPr b="1" sz="25000"/>
            </a:lvl3pPr>
            <a:lvl4pPr indent="-228600" lvl="3" marL="18288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0"/>
              <a:buFont typeface="Helvetica Neue"/>
              <a:buNone/>
              <a:defRPr b="1" sz="25000"/>
            </a:lvl4pPr>
            <a:lvl5pPr indent="-228600" lvl="4" marL="22860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0"/>
              <a:buFont typeface="Helvetica Neue"/>
              <a:buNone/>
              <a:defRPr b="1" sz="25000"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40" name="Google Shape;40;p51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- 3 Up">
  <p:cSld name="Photo - 3 Up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52"/>
          <p:cNvSpPr/>
          <p:nvPr>
            <p:ph idx="2" type="pic"/>
          </p:nvPr>
        </p:nvSpPr>
        <p:spPr>
          <a:xfrm>
            <a:off x="15430500" y="7085409"/>
            <a:ext cx="8128000" cy="5410201"/>
          </a:xfrm>
          <a:prstGeom prst="rect">
            <a:avLst/>
          </a:prstGeom>
          <a:noFill/>
          <a:ln>
            <a:noFill/>
          </a:ln>
        </p:spPr>
      </p:sp>
      <p:sp>
        <p:nvSpPr>
          <p:cNvPr id="43" name="Google Shape;43;p52"/>
          <p:cNvSpPr/>
          <p:nvPr>
            <p:ph idx="3" type="pic"/>
          </p:nvPr>
        </p:nvSpPr>
        <p:spPr>
          <a:xfrm>
            <a:off x="-2933700" y="1270000"/>
            <a:ext cx="22699133" cy="11277600"/>
          </a:xfrm>
          <a:prstGeom prst="rect">
            <a:avLst/>
          </a:prstGeom>
          <a:noFill/>
          <a:ln>
            <a:noFill/>
          </a:ln>
        </p:spPr>
      </p:sp>
      <p:sp>
        <p:nvSpPr>
          <p:cNvPr id="44" name="Google Shape;44;p52"/>
          <p:cNvSpPr/>
          <p:nvPr>
            <p:ph idx="4" type="pic"/>
          </p:nvPr>
        </p:nvSpPr>
        <p:spPr>
          <a:xfrm>
            <a:off x="15430500" y="1270000"/>
            <a:ext cx="8128000" cy="5410200"/>
          </a:xfrm>
          <a:prstGeom prst="rect">
            <a:avLst/>
          </a:prstGeom>
          <a:noFill/>
          <a:ln>
            <a:noFill/>
          </a:ln>
        </p:spPr>
      </p:sp>
      <p:sp>
        <p:nvSpPr>
          <p:cNvPr id="45" name="Google Shape;45;p52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4"/>
          <p:cNvSpPr txBox="1"/>
          <p:nvPr>
            <p:ph type="title"/>
          </p:nvPr>
        </p:nvSpPr>
        <p:spPr>
          <a:xfrm>
            <a:off x="1206500" y="952500"/>
            <a:ext cx="21971000" cy="1433163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7" name="Google Shape;7;p44"/>
          <p:cNvSpPr txBox="1"/>
          <p:nvPr>
            <p:ph idx="1" type="body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603504" lvl="0" marL="4572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603504" lvl="1" marL="9144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603504" lvl="2" marL="13716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603504" lvl="3" marL="18288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603504" lvl="4" marL="22860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603504" lvl="5" marL="27432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603504" lvl="6" marL="32004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603504" lvl="7" marL="36576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603503" lvl="8" marL="41148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8" name="Google Shape;8;p44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0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1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5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2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2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8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1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0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7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0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5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4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6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9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8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9.jpg"/><Relationship Id="rId4" Type="http://schemas.openxmlformats.org/officeDocument/2006/relationships/image" Target="../media/image27.jpg"/><Relationship Id="rId5" Type="http://schemas.openxmlformats.org/officeDocument/2006/relationships/image" Target="../media/image21.jpg"/><Relationship Id="rId6" Type="http://schemas.openxmlformats.org/officeDocument/2006/relationships/image" Target="../media/image24.jpg"/><Relationship Id="rId7" Type="http://schemas.openxmlformats.org/officeDocument/2006/relationships/image" Target="../media/image26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3.jpg"/><Relationship Id="rId4" Type="http://schemas.openxmlformats.org/officeDocument/2006/relationships/image" Target="../media/image34.jpg"/><Relationship Id="rId5" Type="http://schemas.openxmlformats.org/officeDocument/2006/relationships/image" Target="../media/image33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8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9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1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1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4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5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6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8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7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2.jpg"/><Relationship Id="rId4" Type="http://schemas.openxmlformats.org/officeDocument/2006/relationships/image" Target="../media/image40.jpg"/><Relationship Id="rId5" Type="http://schemas.openxmlformats.org/officeDocument/2006/relationships/image" Target="../media/image36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3.jpg"/><Relationship Id="rId4" Type="http://schemas.openxmlformats.org/officeDocument/2006/relationships/image" Target="../media/image44.jpg"/><Relationship Id="rId5" Type="http://schemas.openxmlformats.org/officeDocument/2006/relationships/image" Target="../media/image46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5.jpg"/><Relationship Id="rId4" Type="http://schemas.openxmlformats.org/officeDocument/2006/relationships/image" Target="../media/image49.jpg"/><Relationship Id="rId5" Type="http://schemas.openxmlformats.org/officeDocument/2006/relationships/image" Target="../media/image52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7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hyperlink" Target="https://twitter.com/OrleansPhotoClb" TargetMode="External"/><Relationship Id="rId4" Type="http://schemas.openxmlformats.org/officeDocument/2006/relationships/image" Target="../media/image53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hyperlink" Target="https://www.youtube.com/watch?v=k7n8hD4gdZg" TargetMode="External"/><Relationship Id="rId4" Type="http://schemas.openxmlformats.org/officeDocument/2006/relationships/image" Target="../media/image50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55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"/>
          <p:cNvSpPr txBox="1"/>
          <p:nvPr>
            <p:ph idx="1" type="body"/>
          </p:nvPr>
        </p:nvSpPr>
        <p:spPr>
          <a:xfrm>
            <a:off x="1206498" y="11839048"/>
            <a:ext cx="21971003" cy="63697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 lnSpcReduction="1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Helvetica Neue"/>
              <a:buNone/>
            </a:pPr>
            <a:r>
              <a:rPr lang="en-US"/>
              <a:t>Alan White – November 12, 2022</a:t>
            </a:r>
            <a:endParaRPr/>
          </a:p>
        </p:txBody>
      </p:sp>
      <p:sp>
        <p:nvSpPr>
          <p:cNvPr id="51" name="Google Shape;51;p1"/>
          <p:cNvSpPr txBox="1"/>
          <p:nvPr>
            <p:ph idx="4294967295" type="ctrTitle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600"/>
              <a:buFont typeface="Helvetica Neue"/>
              <a:buNone/>
            </a:pPr>
            <a:r>
              <a:rPr b="1" i="0" lang="en-US" sz="11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CPOPC November 2022</a:t>
            </a:r>
            <a:endParaRPr b="1" i="0" sz="116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CPOPC logo on black.png" id="52" name="Google Shape;52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733" y="1085820"/>
            <a:ext cx="6734106" cy="33738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0"/>
          <p:cNvSpPr txBox="1"/>
          <p:nvPr>
            <p:ph type="title"/>
          </p:nvPr>
        </p:nvSpPr>
        <p:spPr>
          <a:xfrm>
            <a:off x="1556600" y="1313384"/>
            <a:ext cx="17826260" cy="14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 fontScale="90000"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Helvetica Neue"/>
              <a:buNone/>
            </a:pPr>
            <a:r>
              <a:rPr lang="en-US" sz="5300"/>
              <a:t>Outing:</a:t>
            </a:r>
            <a:r>
              <a:rPr lang="en-US" sz="6000"/>
              <a:t> </a:t>
            </a:r>
            <a:r>
              <a:rPr lang="en-US" sz="5300"/>
              <a:t>Gatineau Park, October 29</a:t>
            </a:r>
            <a:br>
              <a:rPr lang="en-US"/>
            </a:br>
            <a:endParaRPr/>
          </a:p>
        </p:txBody>
      </p:sp>
      <p:sp>
        <p:nvSpPr>
          <p:cNvPr id="121" name="Google Shape;121;p10"/>
          <p:cNvSpPr txBox="1"/>
          <p:nvPr/>
        </p:nvSpPr>
        <p:spPr>
          <a:xfrm>
            <a:off x="18888744" y="8713231"/>
            <a:ext cx="2736304" cy="471924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Jean-Francois Riel</a:t>
            </a:r>
            <a:endParaRPr b="0" i="0" sz="24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22" name="Google Shape;122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27790" y="2772803"/>
            <a:ext cx="15232954" cy="10155303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1"/>
          <p:cNvSpPr txBox="1"/>
          <p:nvPr>
            <p:ph type="title"/>
          </p:nvPr>
        </p:nvSpPr>
        <p:spPr>
          <a:xfrm>
            <a:off x="1556600" y="1313384"/>
            <a:ext cx="17826260" cy="14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 fontScale="90000"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Helvetica Neue"/>
              <a:buNone/>
            </a:pPr>
            <a:r>
              <a:rPr lang="en-US" sz="5300"/>
              <a:t>Outing:</a:t>
            </a:r>
            <a:r>
              <a:rPr lang="en-US" sz="6000"/>
              <a:t> </a:t>
            </a:r>
            <a:r>
              <a:rPr lang="en-US" sz="5300"/>
              <a:t>Gatineau Park, October 29</a:t>
            </a:r>
            <a:br>
              <a:rPr lang="en-US" sz="6700"/>
            </a:br>
            <a:br>
              <a:rPr lang="en-US"/>
            </a:br>
            <a:endParaRPr/>
          </a:p>
        </p:txBody>
      </p:sp>
      <p:sp>
        <p:nvSpPr>
          <p:cNvPr id="128" name="Google Shape;128;p11"/>
          <p:cNvSpPr txBox="1"/>
          <p:nvPr/>
        </p:nvSpPr>
        <p:spPr>
          <a:xfrm>
            <a:off x="18672720" y="8713231"/>
            <a:ext cx="2736304" cy="471924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Jean-Francois Riel</a:t>
            </a:r>
            <a:endParaRPr b="0" i="0" sz="24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29" name="Google Shape;129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79032" y="2223976"/>
            <a:ext cx="14833648" cy="10737067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2"/>
          <p:cNvSpPr txBox="1"/>
          <p:nvPr>
            <p:ph type="title"/>
          </p:nvPr>
        </p:nvSpPr>
        <p:spPr>
          <a:xfrm>
            <a:off x="1556600" y="1313384"/>
            <a:ext cx="17826260" cy="14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 fontScale="90000"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Helvetica Neue"/>
              <a:buNone/>
            </a:pPr>
            <a:r>
              <a:rPr lang="en-US" sz="5300"/>
              <a:t>Outing:</a:t>
            </a:r>
            <a:r>
              <a:rPr lang="en-US" sz="6000"/>
              <a:t> </a:t>
            </a:r>
            <a:r>
              <a:rPr lang="en-US" sz="5300"/>
              <a:t>Gatineau Park, October 29</a:t>
            </a:r>
            <a:br>
              <a:rPr lang="en-US" sz="6700"/>
            </a:br>
            <a:br>
              <a:rPr lang="en-US"/>
            </a:br>
            <a:endParaRPr/>
          </a:p>
        </p:txBody>
      </p:sp>
      <p:sp>
        <p:nvSpPr>
          <p:cNvPr id="135" name="Google Shape;135;p12"/>
          <p:cNvSpPr txBox="1"/>
          <p:nvPr/>
        </p:nvSpPr>
        <p:spPr>
          <a:xfrm>
            <a:off x="18528704" y="8713231"/>
            <a:ext cx="2736304" cy="471924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Jean-Francois Riel</a:t>
            </a:r>
            <a:endParaRPr b="0" i="0" sz="24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36" name="Google Shape;136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63008" y="2537520"/>
            <a:ext cx="15013667" cy="10009112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3"/>
          <p:cNvSpPr txBox="1"/>
          <p:nvPr>
            <p:ph type="title"/>
          </p:nvPr>
        </p:nvSpPr>
        <p:spPr>
          <a:xfrm>
            <a:off x="1556600" y="1313384"/>
            <a:ext cx="17826260" cy="14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 fontScale="90000"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Helvetica Neue"/>
              <a:buNone/>
            </a:pPr>
            <a:r>
              <a:rPr lang="en-US" sz="5300"/>
              <a:t>Outing:</a:t>
            </a:r>
            <a:r>
              <a:rPr lang="en-US" sz="6000"/>
              <a:t> </a:t>
            </a:r>
            <a:r>
              <a:rPr lang="en-US" sz="5300"/>
              <a:t>Gatineau Park, October 29</a:t>
            </a:r>
            <a:br>
              <a:rPr lang="en-US" sz="6700"/>
            </a:br>
            <a:br>
              <a:rPr lang="en-US"/>
            </a:br>
            <a:endParaRPr/>
          </a:p>
        </p:txBody>
      </p:sp>
      <p:sp>
        <p:nvSpPr>
          <p:cNvPr id="142" name="Google Shape;142;p13"/>
          <p:cNvSpPr txBox="1"/>
          <p:nvPr/>
        </p:nvSpPr>
        <p:spPr>
          <a:xfrm>
            <a:off x="18096656" y="8713231"/>
            <a:ext cx="2736304" cy="471924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Johan Carignan</a:t>
            </a:r>
            <a:endParaRPr b="0" i="0" sz="24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43" name="Google Shape;143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63008" y="2467430"/>
            <a:ext cx="14977664" cy="10616979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4"/>
          <p:cNvSpPr txBox="1"/>
          <p:nvPr>
            <p:ph type="title"/>
          </p:nvPr>
        </p:nvSpPr>
        <p:spPr>
          <a:xfrm>
            <a:off x="1556600" y="1313384"/>
            <a:ext cx="17826260" cy="14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 fontScale="90000"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Helvetica Neue"/>
              <a:buNone/>
            </a:pPr>
            <a:r>
              <a:rPr lang="en-US" sz="5300"/>
              <a:t>Outing:</a:t>
            </a:r>
            <a:r>
              <a:rPr lang="en-US" sz="6000"/>
              <a:t> </a:t>
            </a:r>
            <a:r>
              <a:rPr lang="en-US" sz="5300"/>
              <a:t>Gatineau Park, October 29</a:t>
            </a:r>
            <a:br>
              <a:rPr lang="en-US" sz="6700"/>
            </a:br>
            <a:br>
              <a:rPr lang="en-US"/>
            </a:br>
            <a:endParaRPr/>
          </a:p>
        </p:txBody>
      </p:sp>
      <p:sp>
        <p:nvSpPr>
          <p:cNvPr id="149" name="Google Shape;149;p14"/>
          <p:cNvSpPr txBox="1"/>
          <p:nvPr/>
        </p:nvSpPr>
        <p:spPr>
          <a:xfrm>
            <a:off x="18312680" y="8713231"/>
            <a:ext cx="2736304" cy="471924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Johan Carignan</a:t>
            </a:r>
            <a:endParaRPr b="0" i="0" sz="24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50" name="Google Shape;150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30960" y="2393504"/>
            <a:ext cx="15333712" cy="10225136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5"/>
          <p:cNvSpPr txBox="1"/>
          <p:nvPr>
            <p:ph type="title"/>
          </p:nvPr>
        </p:nvSpPr>
        <p:spPr>
          <a:xfrm>
            <a:off x="1556600" y="1313384"/>
            <a:ext cx="17826260" cy="14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 fontScale="90000"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Helvetica Neue"/>
              <a:buNone/>
            </a:pPr>
            <a:r>
              <a:rPr lang="en-US" sz="5300"/>
              <a:t>Outing:</a:t>
            </a:r>
            <a:r>
              <a:rPr lang="en-US" sz="6000"/>
              <a:t> </a:t>
            </a:r>
            <a:r>
              <a:rPr lang="en-US" sz="5300"/>
              <a:t>Gatineau Park, October 29</a:t>
            </a:r>
            <a:br>
              <a:rPr lang="en-US" sz="6700"/>
            </a:br>
            <a:br>
              <a:rPr lang="en-US"/>
            </a:br>
            <a:endParaRPr/>
          </a:p>
        </p:txBody>
      </p:sp>
      <p:sp>
        <p:nvSpPr>
          <p:cNvPr id="156" name="Google Shape;156;p15"/>
          <p:cNvSpPr txBox="1"/>
          <p:nvPr/>
        </p:nvSpPr>
        <p:spPr>
          <a:xfrm>
            <a:off x="15648384" y="8748288"/>
            <a:ext cx="2736304" cy="471924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Johan Carignan</a:t>
            </a:r>
            <a:endParaRPr b="0" i="0" sz="24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57" name="Google Shape;157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208" y="2465512"/>
            <a:ext cx="10297144" cy="10297144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6"/>
          <p:cNvSpPr txBox="1"/>
          <p:nvPr>
            <p:ph type="title"/>
          </p:nvPr>
        </p:nvSpPr>
        <p:spPr>
          <a:xfrm>
            <a:off x="1556600" y="1313384"/>
            <a:ext cx="17826260" cy="14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 fontScale="90000"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Helvetica Neue"/>
              <a:buNone/>
            </a:pPr>
            <a:r>
              <a:rPr lang="en-US" sz="5300"/>
              <a:t>Outing:</a:t>
            </a:r>
            <a:r>
              <a:rPr lang="en-US" sz="6000"/>
              <a:t> </a:t>
            </a:r>
            <a:r>
              <a:rPr lang="en-US" sz="5300"/>
              <a:t>Gatineau Park, October 29</a:t>
            </a:r>
            <a:br>
              <a:rPr lang="en-US" sz="6700"/>
            </a:br>
            <a:br>
              <a:rPr lang="en-US"/>
            </a:br>
            <a:endParaRPr/>
          </a:p>
        </p:txBody>
      </p:sp>
      <p:sp>
        <p:nvSpPr>
          <p:cNvPr id="163" name="Google Shape;163;p16"/>
          <p:cNvSpPr txBox="1"/>
          <p:nvPr/>
        </p:nvSpPr>
        <p:spPr>
          <a:xfrm>
            <a:off x="16944528" y="8748288"/>
            <a:ext cx="2736304" cy="471924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Ken Udle</a:t>
            </a:r>
            <a:endParaRPr b="0" i="0" sz="24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64" name="Google Shape;164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10879" y="2609528"/>
            <a:ext cx="14370479" cy="9577064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7"/>
          <p:cNvSpPr txBox="1"/>
          <p:nvPr>
            <p:ph type="title"/>
          </p:nvPr>
        </p:nvSpPr>
        <p:spPr>
          <a:xfrm>
            <a:off x="1556600" y="1313384"/>
            <a:ext cx="17826260" cy="14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 fontScale="90000"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Helvetica Neue"/>
              <a:buNone/>
            </a:pPr>
            <a:r>
              <a:rPr lang="en-US" sz="6700"/>
              <a:t>Outing:</a:t>
            </a:r>
            <a:r>
              <a:rPr lang="en-US" sz="7200"/>
              <a:t> Gatineau Park , October 29</a:t>
            </a:r>
            <a:br>
              <a:rPr lang="en-US" sz="6700"/>
            </a:br>
            <a:br>
              <a:rPr lang="en-US"/>
            </a:br>
            <a:endParaRPr/>
          </a:p>
        </p:txBody>
      </p:sp>
      <p:sp>
        <p:nvSpPr>
          <p:cNvPr id="170" name="Google Shape;170;p17"/>
          <p:cNvSpPr txBox="1"/>
          <p:nvPr/>
        </p:nvSpPr>
        <p:spPr>
          <a:xfrm>
            <a:off x="16944528" y="8748288"/>
            <a:ext cx="2736304" cy="471924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Pierre</a:t>
            </a:r>
            <a:endParaRPr b="0" i="0" sz="24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71" name="Google Shape;171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98912" y="2681535"/>
            <a:ext cx="14545616" cy="9629737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8"/>
          <p:cNvSpPr txBox="1"/>
          <p:nvPr>
            <p:ph type="title"/>
          </p:nvPr>
        </p:nvSpPr>
        <p:spPr>
          <a:xfrm>
            <a:off x="1556600" y="1313384"/>
            <a:ext cx="17826260" cy="14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 fontScale="90000"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Helvetica Neue"/>
              <a:buNone/>
            </a:pPr>
            <a:r>
              <a:rPr lang="en-US" sz="5300"/>
              <a:t>Outing:</a:t>
            </a:r>
            <a:r>
              <a:rPr lang="en-US" sz="6000"/>
              <a:t> </a:t>
            </a:r>
            <a:r>
              <a:rPr lang="en-US" sz="5300"/>
              <a:t>Gatineau Park, October 29</a:t>
            </a:r>
            <a:br>
              <a:rPr lang="en-US"/>
            </a:br>
            <a:endParaRPr/>
          </a:p>
        </p:txBody>
      </p:sp>
      <p:sp>
        <p:nvSpPr>
          <p:cNvPr id="177" name="Google Shape;177;p18"/>
          <p:cNvSpPr txBox="1"/>
          <p:nvPr/>
        </p:nvSpPr>
        <p:spPr>
          <a:xfrm>
            <a:off x="16944528" y="8748288"/>
            <a:ext cx="2736304" cy="471924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Pierre</a:t>
            </a:r>
            <a:endParaRPr b="0" i="0" sz="24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78" name="Google Shape;178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98911" y="2681536"/>
            <a:ext cx="15009891" cy="9937104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9"/>
          <p:cNvSpPr txBox="1"/>
          <p:nvPr>
            <p:ph type="title"/>
          </p:nvPr>
        </p:nvSpPr>
        <p:spPr>
          <a:xfrm>
            <a:off x="1534816" y="665312"/>
            <a:ext cx="17826260" cy="14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 fontScale="90000"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Helvetica Neue"/>
              <a:buNone/>
            </a:pPr>
            <a:r>
              <a:rPr lang="en-US" sz="5300"/>
              <a:t>Outing:</a:t>
            </a:r>
            <a:r>
              <a:rPr lang="en-US" sz="6000"/>
              <a:t> </a:t>
            </a:r>
            <a:r>
              <a:rPr lang="en-US" sz="5300"/>
              <a:t>Gatineau Park, October 29</a:t>
            </a:r>
            <a:br>
              <a:rPr lang="en-US"/>
            </a:br>
            <a:endParaRPr/>
          </a:p>
        </p:txBody>
      </p:sp>
      <p:sp>
        <p:nvSpPr>
          <p:cNvPr id="184" name="Google Shape;184;p19"/>
          <p:cNvSpPr txBox="1"/>
          <p:nvPr/>
        </p:nvSpPr>
        <p:spPr>
          <a:xfrm>
            <a:off x="13776176" y="8748288"/>
            <a:ext cx="2736304" cy="471924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Pierre</a:t>
            </a:r>
            <a:endParaRPr b="0" i="0" sz="24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85" name="Google Shape;185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15336" y="1757984"/>
            <a:ext cx="7560840" cy="11418268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"/>
          <p:cNvSpPr txBox="1"/>
          <p:nvPr>
            <p:ph type="title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500"/>
              <a:buFont typeface="Helvetica Neue"/>
              <a:buNone/>
            </a:pPr>
            <a:r>
              <a:rPr lang="en-US"/>
              <a:t>Welcome</a:t>
            </a:r>
            <a:endParaRPr/>
          </a:p>
        </p:txBody>
      </p:sp>
      <p:sp>
        <p:nvSpPr>
          <p:cNvPr id="58" name="Google Shape;58;p2"/>
          <p:cNvSpPr txBox="1"/>
          <p:nvPr>
            <p:ph idx="2" type="body"/>
          </p:nvPr>
        </p:nvSpPr>
        <p:spPr>
          <a:xfrm>
            <a:off x="1102768" y="2874900"/>
            <a:ext cx="10553452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609600" lvl="0" marL="609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920"/>
              <a:buFont typeface="Helvetica Neue"/>
              <a:buChar char="•"/>
            </a:pPr>
            <a:r>
              <a:rPr lang="en-US" sz="4000"/>
              <a:t>Acknowledgement of guests and prospective members</a:t>
            </a:r>
            <a:endParaRPr/>
          </a:p>
          <a:p>
            <a:pPr indent="-609600" lvl="0" marL="60960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4920"/>
              <a:buFont typeface="Helvetica Neue"/>
              <a:buChar char="•"/>
            </a:pPr>
            <a:r>
              <a:rPr lang="en-US" sz="4000"/>
              <a:t>Membership dues reminder</a:t>
            </a:r>
            <a:endParaRPr/>
          </a:p>
          <a:p>
            <a:pPr indent="-609600" lvl="0" marL="60960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4920"/>
              <a:buFont typeface="Helvetica Neue"/>
              <a:buChar char="•"/>
            </a:pPr>
            <a:r>
              <a:rPr lang="en-US" sz="4000"/>
              <a:t>Zoom difficulties? - Email John Miner  </a:t>
            </a:r>
            <a:r>
              <a:rPr lang="en-US" sz="4000">
                <a:solidFill>
                  <a:srgbClr val="00B0F0"/>
                </a:solidFill>
              </a:rPr>
              <a:t>john@miner.ca</a:t>
            </a:r>
            <a:endParaRPr sz="4000">
              <a:solidFill>
                <a:srgbClr val="00B0F0"/>
              </a:solidFill>
            </a:endParaRPr>
          </a:p>
          <a:p>
            <a:pPr indent="-609600" lvl="0" marL="60960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4920"/>
              <a:buFont typeface="Helvetica Neue"/>
              <a:buChar char="•"/>
            </a:pPr>
            <a:r>
              <a:rPr lang="en-US" sz="4000"/>
              <a:t>10 min break between 10:30 and 11am</a:t>
            </a:r>
            <a:endParaRPr/>
          </a:p>
          <a:p>
            <a:pPr indent="-609600" lvl="0" marL="60960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4920"/>
              <a:buFont typeface="Helvetica Neue"/>
              <a:buChar char="•"/>
            </a:pPr>
            <a:r>
              <a:rPr lang="en-US" sz="4000"/>
              <a:t>Our agenda</a:t>
            </a:r>
            <a:endParaRPr/>
          </a:p>
        </p:txBody>
      </p:sp>
      <p:sp>
        <p:nvSpPr>
          <p:cNvPr id="59" name="Google Shape;59;p2"/>
          <p:cNvSpPr txBox="1"/>
          <p:nvPr/>
        </p:nvSpPr>
        <p:spPr>
          <a:xfrm>
            <a:off x="14957181" y="10634840"/>
            <a:ext cx="6552728" cy="841256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Johan Carignan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“Beauty”- 2021 Scavenger Hunt</a:t>
            </a:r>
            <a:endParaRPr b="0" i="0" sz="24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C:\Users\ALAN\Documents\CPOPC\member's images\SH_Nov2021_JohanCarignan_Beauty.jpg" id="60" name="Google Shape;60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36016" y="1961456"/>
            <a:ext cx="10949072" cy="8462665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0"/>
          <p:cNvSpPr txBox="1"/>
          <p:nvPr>
            <p:ph type="title"/>
          </p:nvPr>
        </p:nvSpPr>
        <p:spPr>
          <a:xfrm>
            <a:off x="1556600" y="1313384"/>
            <a:ext cx="17826260" cy="14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 fontScale="90000"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Helvetica Neue"/>
              <a:buNone/>
            </a:pPr>
            <a:r>
              <a:rPr lang="en-US" sz="5300"/>
              <a:t>Outing:</a:t>
            </a:r>
            <a:r>
              <a:rPr lang="en-US" sz="6000"/>
              <a:t> </a:t>
            </a:r>
            <a:r>
              <a:rPr lang="en-US" sz="5300"/>
              <a:t>Gatineau Park, October 29</a:t>
            </a:r>
            <a:br>
              <a:rPr lang="en-US"/>
            </a:br>
            <a:endParaRPr/>
          </a:p>
        </p:txBody>
      </p:sp>
      <p:sp>
        <p:nvSpPr>
          <p:cNvPr id="191" name="Google Shape;191;p20"/>
          <p:cNvSpPr txBox="1"/>
          <p:nvPr/>
        </p:nvSpPr>
        <p:spPr>
          <a:xfrm>
            <a:off x="17880632" y="8979775"/>
            <a:ext cx="2736304" cy="471924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Pierre</a:t>
            </a:r>
            <a:endParaRPr b="0" i="0" sz="24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92" name="Google Shape;192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35016" y="2338298"/>
            <a:ext cx="15118659" cy="10009112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1"/>
          <p:cNvSpPr txBox="1"/>
          <p:nvPr>
            <p:ph type="title"/>
          </p:nvPr>
        </p:nvSpPr>
        <p:spPr>
          <a:xfrm>
            <a:off x="1556600" y="1313384"/>
            <a:ext cx="17826260" cy="14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 fontScale="90000"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Helvetica Neue"/>
              <a:buNone/>
            </a:pPr>
            <a:r>
              <a:rPr lang="en-US" sz="5300"/>
              <a:t>Outing:</a:t>
            </a:r>
            <a:r>
              <a:rPr lang="en-US" sz="6000"/>
              <a:t> </a:t>
            </a:r>
            <a:r>
              <a:rPr lang="en-US" sz="5300"/>
              <a:t>Gatineau Park, October 29</a:t>
            </a:r>
            <a:br>
              <a:rPr lang="en-US"/>
            </a:br>
            <a:endParaRPr/>
          </a:p>
        </p:txBody>
      </p:sp>
      <p:sp>
        <p:nvSpPr>
          <p:cNvPr id="198" name="Google Shape;198;p21"/>
          <p:cNvSpPr txBox="1"/>
          <p:nvPr/>
        </p:nvSpPr>
        <p:spPr>
          <a:xfrm>
            <a:off x="17625208" y="8979775"/>
            <a:ext cx="2736304" cy="471924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Pierre</a:t>
            </a:r>
            <a:endParaRPr b="0" i="0" sz="24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99" name="Google Shape;199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70920" y="2644684"/>
            <a:ext cx="15409712" cy="102018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2"/>
          <p:cNvSpPr txBox="1"/>
          <p:nvPr>
            <p:ph type="title"/>
          </p:nvPr>
        </p:nvSpPr>
        <p:spPr>
          <a:xfrm>
            <a:off x="1556600" y="1313384"/>
            <a:ext cx="17826260" cy="14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 fontScale="90000"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Helvetica Neue"/>
              <a:buNone/>
            </a:pPr>
            <a:r>
              <a:rPr lang="en-US" sz="5300"/>
              <a:t>Outing:</a:t>
            </a:r>
            <a:r>
              <a:rPr lang="en-US" sz="6000"/>
              <a:t> </a:t>
            </a:r>
            <a:r>
              <a:rPr lang="en-US" sz="5300"/>
              <a:t>Gatineau Park, October 29</a:t>
            </a:r>
            <a:br>
              <a:rPr lang="en-US" sz="6700"/>
            </a:br>
            <a:br>
              <a:rPr lang="en-US"/>
            </a:br>
            <a:endParaRPr/>
          </a:p>
        </p:txBody>
      </p:sp>
      <p:sp>
        <p:nvSpPr>
          <p:cNvPr id="205" name="Google Shape;205;p22"/>
          <p:cNvSpPr txBox="1"/>
          <p:nvPr/>
        </p:nvSpPr>
        <p:spPr>
          <a:xfrm>
            <a:off x="14221247" y="8766909"/>
            <a:ext cx="2736304" cy="471924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Scott Udle</a:t>
            </a:r>
            <a:endParaRPr b="0" i="0" sz="24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06" name="Google Shape;206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91400" y="2316594"/>
            <a:ext cx="7152794" cy="10729192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3"/>
          <p:cNvSpPr txBox="1"/>
          <p:nvPr>
            <p:ph type="title"/>
          </p:nvPr>
        </p:nvSpPr>
        <p:spPr>
          <a:xfrm>
            <a:off x="1556600" y="1313384"/>
            <a:ext cx="17826260" cy="14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 fontScale="90000"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Helvetica Neue"/>
              <a:buNone/>
            </a:pPr>
            <a:r>
              <a:rPr lang="en-US" sz="5300"/>
              <a:t>Outing:</a:t>
            </a:r>
            <a:r>
              <a:rPr lang="en-US" sz="6000"/>
              <a:t> </a:t>
            </a:r>
            <a:r>
              <a:rPr lang="en-US" sz="5300"/>
              <a:t>Gatineau Park, October 29</a:t>
            </a:r>
            <a:br>
              <a:rPr lang="en-US" sz="6700"/>
            </a:br>
            <a:br>
              <a:rPr lang="en-US"/>
            </a:br>
            <a:endParaRPr/>
          </a:p>
        </p:txBody>
      </p:sp>
      <p:sp>
        <p:nvSpPr>
          <p:cNvPr id="212" name="Google Shape;212;p23"/>
          <p:cNvSpPr txBox="1"/>
          <p:nvPr/>
        </p:nvSpPr>
        <p:spPr>
          <a:xfrm>
            <a:off x="14640272" y="8766909"/>
            <a:ext cx="2736304" cy="471924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Scott Udle</a:t>
            </a:r>
            <a:endParaRPr b="0" i="0" sz="24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13" name="Google Shape;213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59352" y="2399631"/>
            <a:ext cx="8108823" cy="10496421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4"/>
          <p:cNvSpPr txBox="1"/>
          <p:nvPr>
            <p:ph type="title"/>
          </p:nvPr>
        </p:nvSpPr>
        <p:spPr>
          <a:xfrm>
            <a:off x="1556600" y="1313384"/>
            <a:ext cx="17826260" cy="14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 fontScale="90000"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Helvetica Neue"/>
              <a:buNone/>
            </a:pPr>
            <a:r>
              <a:rPr lang="en-US" sz="5300"/>
              <a:t>Outing:</a:t>
            </a:r>
            <a:r>
              <a:rPr lang="en-US" sz="6000"/>
              <a:t> </a:t>
            </a:r>
            <a:r>
              <a:rPr lang="en-US" sz="5300"/>
              <a:t>Gatineau Park, October 29</a:t>
            </a:r>
            <a:br>
              <a:rPr lang="en-US" sz="6700"/>
            </a:br>
            <a:br>
              <a:rPr lang="en-US"/>
            </a:br>
            <a:endParaRPr/>
          </a:p>
        </p:txBody>
      </p:sp>
      <p:sp>
        <p:nvSpPr>
          <p:cNvPr id="219" name="Google Shape;219;p24"/>
          <p:cNvSpPr txBox="1"/>
          <p:nvPr/>
        </p:nvSpPr>
        <p:spPr>
          <a:xfrm>
            <a:off x="15864408" y="8538996"/>
            <a:ext cx="2736304" cy="471924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Scott Udle</a:t>
            </a:r>
            <a:endParaRPr b="0" i="0" sz="24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20" name="Google Shape;220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30960" y="2549096"/>
            <a:ext cx="12691411" cy="10153129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5"/>
          <p:cNvSpPr txBox="1"/>
          <p:nvPr>
            <p:ph type="title"/>
          </p:nvPr>
        </p:nvSpPr>
        <p:spPr>
          <a:xfrm>
            <a:off x="1556600" y="1313384"/>
            <a:ext cx="17826260" cy="14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 fontScale="90000"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Helvetica Neue"/>
              <a:buNone/>
            </a:pPr>
            <a:r>
              <a:rPr lang="en-US" sz="5300"/>
              <a:t>Outing:</a:t>
            </a:r>
            <a:r>
              <a:rPr lang="en-US" sz="6000"/>
              <a:t> </a:t>
            </a:r>
            <a:r>
              <a:rPr lang="en-US" sz="5300"/>
              <a:t>Gatineau Park, October 29</a:t>
            </a:r>
            <a:br>
              <a:rPr lang="en-US" sz="6000"/>
            </a:br>
            <a:br>
              <a:rPr lang="en-US"/>
            </a:br>
            <a:endParaRPr/>
          </a:p>
        </p:txBody>
      </p:sp>
      <p:sp>
        <p:nvSpPr>
          <p:cNvPr id="226" name="Google Shape;226;p25"/>
          <p:cNvSpPr txBox="1"/>
          <p:nvPr/>
        </p:nvSpPr>
        <p:spPr>
          <a:xfrm>
            <a:off x="16224448" y="8774300"/>
            <a:ext cx="2736304" cy="471924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Scott Udle</a:t>
            </a:r>
            <a:endParaRPr b="0" i="0" sz="24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27" name="Google Shape;227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79032" y="2718631"/>
            <a:ext cx="12151350" cy="972108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6"/>
          <p:cNvSpPr txBox="1"/>
          <p:nvPr>
            <p:ph type="title"/>
          </p:nvPr>
        </p:nvSpPr>
        <p:spPr>
          <a:xfrm>
            <a:off x="1246784" y="665312"/>
            <a:ext cx="21066621" cy="1814835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300"/>
              <a:buFont typeface="Helvetica Neue"/>
              <a:buNone/>
            </a:pPr>
            <a:r>
              <a:rPr b="1" i="0" lang="en-US" sz="7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Presentations and Workshops</a:t>
            </a:r>
            <a:endParaRPr b="0" i="0" sz="48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3" name="Google Shape;233;p26"/>
          <p:cNvSpPr/>
          <p:nvPr/>
        </p:nvSpPr>
        <p:spPr>
          <a:xfrm>
            <a:off x="7872928" y="3049948"/>
            <a:ext cx="7900919" cy="118032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45720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685800" lvl="1" marL="6858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•"/>
            </a:pPr>
            <a:r>
              <a:rPr b="0" i="0" lang="en-US" sz="3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 need to register</a:t>
            </a:r>
            <a:endParaRPr/>
          </a:p>
          <a:p>
            <a:pPr indent="-685800" lvl="1" marL="6858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3200"/>
              <a:buFont typeface="Arial"/>
              <a:buChar char="•"/>
            </a:pPr>
            <a:r>
              <a:rPr b="0" i="0" lang="en-US" sz="3200" u="none" cap="none" strike="noStrike">
                <a:solidFill>
                  <a:srgbClr val="00B0F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24 Topics </a:t>
            </a:r>
            <a:r>
              <a:rPr b="0" i="0" lang="en-US" sz="3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 be released by email at </a:t>
            </a:r>
            <a:r>
              <a:rPr b="0" i="0" lang="en-US" sz="3200" u="none" cap="none" strike="noStrike">
                <a:solidFill>
                  <a:srgbClr val="00B0F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6pm on Friday 18 November</a:t>
            </a:r>
            <a:endParaRPr/>
          </a:p>
          <a:p>
            <a:pPr indent="-685800" lvl="1" marL="6858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3200"/>
              <a:buFont typeface="Arial"/>
              <a:buChar char="•"/>
            </a:pPr>
            <a:r>
              <a:rPr b="0" i="0" lang="en-US" sz="3200" u="none" cap="none" strike="noStrike">
                <a:solidFill>
                  <a:srgbClr val="00B0F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Your shooting to be completed over the weekend of 19,20 November</a:t>
            </a:r>
            <a:endParaRPr b="0" baseline="30000" i="0" sz="3200" u="none" cap="none" strike="noStrike">
              <a:solidFill>
                <a:srgbClr val="00B0F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685800" lvl="1" marL="6858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•"/>
            </a:pPr>
            <a:r>
              <a:rPr b="0" i="0" lang="en-US" sz="3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Post processing is allowed</a:t>
            </a:r>
            <a:endParaRPr/>
          </a:p>
          <a:p>
            <a:pPr indent="-685800" lvl="1" marL="6858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•"/>
            </a:pPr>
            <a:r>
              <a:rPr b="0" i="0" lang="en-US" sz="3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Choose your best </a:t>
            </a:r>
            <a:r>
              <a:rPr b="0" i="0" lang="en-US" sz="3200" u="none" cap="none" strike="noStrike">
                <a:solidFill>
                  <a:srgbClr val="00B0F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6 pictures </a:t>
            </a:r>
            <a:r>
              <a:rPr b="0" i="0" lang="en-US" sz="3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(one per topic)</a:t>
            </a:r>
            <a:endParaRPr/>
          </a:p>
          <a:p>
            <a:pPr indent="-685800" lvl="1" marL="6858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•"/>
            </a:pPr>
            <a:r>
              <a:rPr b="0" i="0" lang="en-US" sz="3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Submit on website page by midnight </a:t>
            </a:r>
            <a:r>
              <a:rPr b="0" i="0" lang="en-US" sz="3200" u="none" cap="none" strike="noStrike">
                <a:solidFill>
                  <a:srgbClr val="00B0F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November 30 </a:t>
            </a:r>
            <a:endParaRPr/>
          </a:p>
          <a:p>
            <a:pPr indent="-685800" lvl="1" marL="6858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•"/>
            </a:pPr>
            <a:r>
              <a:rPr b="0" i="0" lang="en-US" sz="3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All submissions will be shown during the December meeting</a:t>
            </a:r>
            <a:endParaRPr/>
          </a:p>
          <a:p>
            <a:pPr indent="-685800" lvl="1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Char char="•"/>
            </a:pPr>
            <a:r>
              <a:rPr b="0" i="0" lang="en-US" sz="3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 judging, no prizes, just for fun!</a:t>
            </a:r>
            <a:endParaRPr/>
          </a:p>
          <a:p>
            <a:pPr indent="0" lvl="1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Helvetica Neue"/>
              <a:buNone/>
            </a:pPr>
            <a:r>
              <a:rPr b="0" i="0" lang="en-US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0" i="0" lang="en-US" sz="2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Images are from 2021 Scavenger Hunt</a:t>
            </a:r>
            <a:endParaRPr b="0" i="0" sz="48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81000" lvl="1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</a:pPr>
            <a:r>
              <a:t/>
            </a:r>
            <a:endParaRPr b="0" i="0" sz="48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4" name="Google Shape;234;p26"/>
          <p:cNvSpPr txBox="1"/>
          <p:nvPr/>
        </p:nvSpPr>
        <p:spPr>
          <a:xfrm>
            <a:off x="1246784" y="1817440"/>
            <a:ext cx="9937104" cy="111825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45720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600"/>
              <a:buFont typeface="Helvetica Neue"/>
              <a:buNone/>
            </a:pPr>
            <a:r>
              <a:rPr b="0" i="0" lang="en-US" sz="6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Scavenger Hunt 2022</a:t>
            </a:r>
            <a:endParaRPr b="0" i="0" sz="66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5" name="Google Shape;235;p26"/>
          <p:cNvSpPr txBox="1"/>
          <p:nvPr/>
        </p:nvSpPr>
        <p:spPr>
          <a:xfrm>
            <a:off x="2002234" y="3119989"/>
            <a:ext cx="3252864" cy="59503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Love &amp; friendship</a:t>
            </a:r>
            <a:endParaRPr/>
          </a:p>
        </p:txBody>
      </p:sp>
      <p:sp>
        <p:nvSpPr>
          <p:cNvPr id="236" name="Google Shape;236;p26"/>
          <p:cNvSpPr txBox="1"/>
          <p:nvPr/>
        </p:nvSpPr>
        <p:spPr>
          <a:xfrm>
            <a:off x="4809298" y="6522391"/>
            <a:ext cx="2426653" cy="471924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Kathy Burke</a:t>
            </a:r>
            <a:endParaRPr b="0" i="0" sz="24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7" name="Google Shape;237;p26"/>
          <p:cNvSpPr txBox="1"/>
          <p:nvPr/>
        </p:nvSpPr>
        <p:spPr>
          <a:xfrm>
            <a:off x="3628666" y="3907561"/>
            <a:ext cx="2448272" cy="471924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Beverly Dawson</a:t>
            </a:r>
            <a:endParaRPr b="0" i="0" sz="24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8" name="Google Shape;238;p26"/>
          <p:cNvSpPr txBox="1"/>
          <p:nvPr/>
        </p:nvSpPr>
        <p:spPr>
          <a:xfrm>
            <a:off x="15072320" y="1817440"/>
            <a:ext cx="3252864" cy="964367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Looking Up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Beverly Dawson</a:t>
            </a:r>
            <a:endParaRPr b="0" i="0" sz="24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9" name="Google Shape;239;p26"/>
          <p:cNvSpPr/>
          <p:nvPr/>
        </p:nvSpPr>
        <p:spPr>
          <a:xfrm>
            <a:off x="510748" y="3028087"/>
            <a:ext cx="6944680" cy="9826961"/>
          </a:xfrm>
          <a:prstGeom prst="rect">
            <a:avLst/>
          </a:prstGeom>
          <a:noFill/>
          <a:ln cap="flat" cmpd="sng" w="12700">
            <a:solidFill>
              <a:schemeClr val="lt1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0" name="Google Shape;240;p26"/>
          <p:cNvSpPr/>
          <p:nvPr/>
        </p:nvSpPr>
        <p:spPr>
          <a:xfrm>
            <a:off x="19118850" y="11631112"/>
            <a:ext cx="3630152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Abandonment</a:t>
            </a:r>
            <a:endParaRPr b="0" i="0" sz="3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Ken Udle</a:t>
            </a:r>
            <a:endParaRPr b="0" i="0" sz="24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C:\Users\ALAN\Documents\CPOPC\member's images\SH_Nov2021_BeverleyDawson_lookingup.jpg" id="241" name="Google Shape;241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576377" y="2979173"/>
            <a:ext cx="6264696" cy="3543218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C:\Users\ALAN\Documents\CPOPC\member's images\SH_Nov2021_Ramesh_LoveFriendship.jpg" id="242" name="Google Shape;242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52900" y="8778091"/>
            <a:ext cx="2163548" cy="3846307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43" name="Google Shape;243;p26"/>
          <p:cNvSpPr txBox="1"/>
          <p:nvPr/>
        </p:nvSpPr>
        <p:spPr>
          <a:xfrm>
            <a:off x="2805799" y="11878622"/>
            <a:ext cx="4007001" cy="471924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Ramesh Chauhan</a:t>
            </a:r>
            <a:endParaRPr b="0" i="0" sz="24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C:\Users\ALAN\Documents\CPOPC\member's images\SH_Nov2021_Ken-Udle_Abandonment.jpg" id="244" name="Google Shape;244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160552" y="7084155"/>
            <a:ext cx="6667128" cy="4184317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C:\Users\ALAN\Documents\CPOPC\member's images\SH_Nov2021_BeverleyDawson_LoveFriendship.jpg" id="245" name="Google Shape;245;p2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70921" y="4143523"/>
            <a:ext cx="2343141" cy="3741795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C:\Users\ALAN\Documents\CPOPC\member's images\SH_Nov2021_KathyBurke_love_friendship.jpg" id="246" name="Google Shape;246;p2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046984" y="7084155"/>
            <a:ext cx="4176464" cy="2784309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7"/>
          <p:cNvSpPr txBox="1"/>
          <p:nvPr>
            <p:ph type="title"/>
          </p:nvPr>
        </p:nvSpPr>
        <p:spPr>
          <a:xfrm>
            <a:off x="1206500" y="865022"/>
            <a:ext cx="22434772" cy="14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 fontScale="90000"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Helvetica Neue"/>
              <a:buNone/>
            </a:pPr>
            <a:r>
              <a:rPr lang="en-US"/>
              <a:t>Novenber Technique – </a:t>
            </a:r>
            <a:r>
              <a:rPr lang="en-US">
                <a:solidFill>
                  <a:srgbClr val="00B0F0"/>
                </a:solidFill>
              </a:rPr>
              <a:t>ICM</a:t>
            </a:r>
            <a:br>
              <a:rPr lang="en-US"/>
            </a:br>
            <a:r>
              <a:rPr lang="en-US" sz="6700"/>
              <a:t>(Intentional Camera Movement)</a:t>
            </a:r>
            <a:endParaRPr/>
          </a:p>
        </p:txBody>
      </p:sp>
      <p:sp>
        <p:nvSpPr>
          <p:cNvPr id="252" name="Google Shape;252;p27"/>
          <p:cNvSpPr txBox="1"/>
          <p:nvPr>
            <p:ph idx="2" type="body"/>
          </p:nvPr>
        </p:nvSpPr>
        <p:spPr>
          <a:xfrm>
            <a:off x="814736" y="3367914"/>
            <a:ext cx="1188132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609600" lvl="0" marL="609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642"/>
              <a:buFont typeface="Helvetica Neue"/>
              <a:buChar char="•"/>
            </a:pPr>
            <a:r>
              <a:rPr lang="en-US" sz="5400"/>
              <a:t>Purposely moving the camera while the shutter is activated.  </a:t>
            </a:r>
            <a:endParaRPr/>
          </a:p>
          <a:p>
            <a:pPr indent="-609600" lvl="0" marL="60960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6642"/>
              <a:buFont typeface="Calibri"/>
              <a:buChar char="•"/>
            </a:pPr>
            <a:r>
              <a:rPr lang="en-US" sz="5400">
                <a:latin typeface="Calibri"/>
                <a:ea typeface="Calibri"/>
                <a:cs typeface="Calibri"/>
                <a:sym typeface="Calibri"/>
              </a:rPr>
              <a:t>May physically move the camera body in a specific way (up/down, circle) or zoom in and out while the shutter is released.</a:t>
            </a:r>
            <a:endParaRPr/>
          </a:p>
          <a:p>
            <a:pPr indent="-609600" lvl="0" marL="60960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6642"/>
              <a:buFont typeface="Helvetica Neue"/>
              <a:buChar char="•"/>
            </a:pPr>
            <a:r>
              <a:rPr lang="en-US" sz="5400"/>
              <a:t>Create a stylized recognizable image or pure abstract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6642"/>
              <a:buFont typeface="Helvetica Neue"/>
              <a:buNone/>
            </a:pPr>
            <a:r>
              <a:t/>
            </a:r>
            <a:endParaRPr sz="5400"/>
          </a:p>
        </p:txBody>
      </p:sp>
      <p:pic>
        <p:nvPicPr>
          <p:cNvPr id="253" name="Google Shape;253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992516" y="2041977"/>
            <a:ext cx="6064175" cy="6014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125387" y="2315933"/>
            <a:ext cx="3577323" cy="5365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990951" y="7347438"/>
            <a:ext cx="4724400" cy="5905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27"/>
          <p:cNvSpPr txBox="1"/>
          <p:nvPr/>
        </p:nvSpPr>
        <p:spPr>
          <a:xfrm>
            <a:off x="12423886" y="8314226"/>
            <a:ext cx="2432410" cy="471924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Sharon Fry</a:t>
            </a:r>
            <a:endParaRPr/>
          </a:p>
        </p:txBody>
      </p:sp>
      <p:sp>
        <p:nvSpPr>
          <p:cNvPr id="257" name="Google Shape;257;p27"/>
          <p:cNvSpPr txBox="1"/>
          <p:nvPr/>
        </p:nvSpPr>
        <p:spPr>
          <a:xfrm>
            <a:off x="14136216" y="11929918"/>
            <a:ext cx="2432410" cy="841256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Frédéric Paulussen</a:t>
            </a:r>
            <a:endParaRPr b="0" i="0" sz="24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8" name="Google Shape;258;p27"/>
          <p:cNvSpPr txBox="1"/>
          <p:nvPr/>
        </p:nvSpPr>
        <p:spPr>
          <a:xfrm>
            <a:off x="21842645" y="8056034"/>
            <a:ext cx="2432410" cy="841256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Maksym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Tymchyk</a:t>
            </a:r>
            <a:endParaRPr b="0" i="0" sz="24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8"/>
          <p:cNvSpPr txBox="1"/>
          <p:nvPr>
            <p:ph type="title"/>
          </p:nvPr>
        </p:nvSpPr>
        <p:spPr>
          <a:xfrm>
            <a:off x="1206500" y="952500"/>
            <a:ext cx="22434772" cy="14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 fontScale="90000"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Helvetica Neue"/>
              <a:buNone/>
            </a:pPr>
            <a:r>
              <a:rPr lang="en-US"/>
              <a:t>Technique – ICM (intentional camera movement)</a:t>
            </a:r>
            <a:endParaRPr/>
          </a:p>
        </p:txBody>
      </p:sp>
      <p:pic>
        <p:nvPicPr>
          <p:cNvPr id="264" name="Google Shape;264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15136" y="2525083"/>
            <a:ext cx="16330042" cy="10246765"/>
          </a:xfrm>
          <a:prstGeom prst="rect">
            <a:avLst/>
          </a:prstGeom>
          <a:solidFill>
            <a:srgbClr val="ECECEC"/>
          </a:solidFill>
          <a:ln cap="sq" cmpd="sng" w="635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sp>
        <p:nvSpPr>
          <p:cNvPr id="265" name="Google Shape;265;p28"/>
          <p:cNvSpPr txBox="1"/>
          <p:nvPr/>
        </p:nvSpPr>
        <p:spPr>
          <a:xfrm>
            <a:off x="742728" y="11498257"/>
            <a:ext cx="3240360" cy="65659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Helvetica Neue"/>
              <a:buNone/>
            </a:pPr>
            <a:r>
              <a:rPr b="0" i="0" lang="en-US" sz="3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Chris Taylor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49001" y="881336"/>
            <a:ext cx="17085998" cy="11399564"/>
          </a:xfrm>
          <a:prstGeom prst="rect">
            <a:avLst/>
          </a:prstGeom>
          <a:solidFill>
            <a:srgbClr val="ECECEC"/>
          </a:solidFill>
          <a:ln cap="sq" cmpd="sng" w="635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sp>
        <p:nvSpPr>
          <p:cNvPr id="271" name="Google Shape;271;p29"/>
          <p:cNvSpPr txBox="1"/>
          <p:nvPr/>
        </p:nvSpPr>
        <p:spPr>
          <a:xfrm>
            <a:off x="3407024" y="12747147"/>
            <a:ext cx="3672408" cy="59503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Christine Martel</a:t>
            </a:r>
            <a:endParaRPr b="0" i="0" sz="3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3"/>
          <p:cNvSpPr txBox="1"/>
          <p:nvPr>
            <p:ph type="title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500"/>
              <a:buFont typeface="Helvetica Neue"/>
              <a:buNone/>
            </a:pPr>
            <a:r>
              <a:rPr lang="en-US"/>
              <a:t>October 2022</a:t>
            </a:r>
            <a:endParaRPr/>
          </a:p>
        </p:txBody>
      </p:sp>
      <p:sp>
        <p:nvSpPr>
          <p:cNvPr id="66" name="Google Shape;66;p3"/>
          <p:cNvSpPr txBox="1"/>
          <p:nvPr>
            <p:ph idx="1" type="body"/>
          </p:nvPr>
        </p:nvSpPr>
        <p:spPr>
          <a:xfrm>
            <a:off x="1206500" y="2245962"/>
            <a:ext cx="9779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</a:pPr>
            <a:r>
              <a:rPr b="1" lang="en-US" sz="5500"/>
              <a:t>Agenda topics</a:t>
            </a:r>
            <a:endParaRPr/>
          </a:p>
        </p:txBody>
      </p:sp>
      <p:sp>
        <p:nvSpPr>
          <p:cNvPr id="67" name="Google Shape;67;p3"/>
          <p:cNvSpPr txBox="1"/>
          <p:nvPr>
            <p:ph idx="2" type="body"/>
          </p:nvPr>
        </p:nvSpPr>
        <p:spPr>
          <a:xfrm>
            <a:off x="1030760" y="3401616"/>
            <a:ext cx="10225136" cy="9865096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-484452" lvl="0" marL="71305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Helvetica Neue"/>
              <a:buNone/>
            </a:pPr>
            <a:r>
              <a:t/>
            </a:r>
            <a:endParaRPr sz="3600">
              <a:solidFill>
                <a:srgbClr val="FFC000"/>
              </a:solidFill>
            </a:endParaRPr>
          </a:p>
          <a:p>
            <a:pPr indent="-484452" lvl="0" marL="713052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Helvetica Neue"/>
              <a:buNone/>
            </a:pPr>
            <a:r>
              <a:t/>
            </a:r>
            <a:endParaRPr sz="3600">
              <a:solidFill>
                <a:srgbClr val="FFC000"/>
              </a:solidFill>
            </a:endParaRPr>
          </a:p>
          <a:p>
            <a:pPr indent="-713052" lvl="0" marL="713052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B0F0"/>
              </a:buClr>
              <a:buSzPts val="3600"/>
              <a:buFont typeface="Helvetica Neue"/>
              <a:buAutoNum type="arabicPeriod"/>
            </a:pPr>
            <a:r>
              <a:rPr lang="en-US" sz="3600">
                <a:solidFill>
                  <a:srgbClr val="00B0F0"/>
                </a:solidFill>
              </a:rPr>
              <a:t>Featured Speaker – Stephen DesRoches</a:t>
            </a:r>
            <a:endParaRPr sz="3600">
              <a:solidFill>
                <a:srgbClr val="00B0F0"/>
              </a:solidFill>
            </a:endParaRPr>
          </a:p>
          <a:p>
            <a:pPr indent="-713052" lvl="0" marL="713052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AutoNum type="arabicPeriod"/>
            </a:pPr>
            <a:r>
              <a:rPr lang="en-US" sz="3200"/>
              <a:t>Upcoming  Outing and Social Event</a:t>
            </a:r>
            <a:endParaRPr/>
          </a:p>
          <a:p>
            <a:pPr indent="-713052" lvl="0" marL="713052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AutoNum type="arabicPeriod"/>
            </a:pPr>
            <a:r>
              <a:rPr lang="en-US" sz="3200"/>
              <a:t>Scavenger Hunt announcement</a:t>
            </a:r>
            <a:endParaRPr sz="3200"/>
          </a:p>
          <a:p>
            <a:pPr indent="-713052" lvl="0" marL="713052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AutoNum type="arabicPeriod"/>
            </a:pPr>
            <a:r>
              <a:rPr lang="en-US" sz="3200"/>
              <a:t>Member Contributions  - </a:t>
            </a:r>
            <a:r>
              <a:rPr lang="en-US" sz="3200">
                <a:solidFill>
                  <a:srgbClr val="00B0F0"/>
                </a:solidFill>
              </a:rPr>
              <a:t>Gatineau park outing </a:t>
            </a:r>
            <a:endParaRPr sz="3200">
              <a:solidFill>
                <a:srgbClr val="00B0F0"/>
              </a:solidFill>
            </a:endParaRPr>
          </a:p>
          <a:p>
            <a:pPr indent="-713052" lvl="0" marL="713052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AutoNum type="arabicPeriod"/>
            </a:pPr>
            <a:r>
              <a:rPr lang="en-US" sz="3200"/>
              <a:t>October  Technique Review - </a:t>
            </a:r>
            <a:r>
              <a:rPr lang="en-US" sz="3200">
                <a:solidFill>
                  <a:srgbClr val="00B0F0"/>
                </a:solidFill>
              </a:rPr>
              <a:t>ICM</a:t>
            </a:r>
            <a:endParaRPr sz="3200">
              <a:solidFill>
                <a:srgbClr val="00B0F0"/>
              </a:solidFill>
            </a:endParaRPr>
          </a:p>
          <a:p>
            <a:pPr indent="-713052" lvl="0" marL="713052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AutoNum type="arabicPeriod"/>
            </a:pPr>
            <a:r>
              <a:rPr lang="en-US" sz="3200"/>
              <a:t>October Challenge -  </a:t>
            </a:r>
            <a:r>
              <a:rPr lang="en-US" sz="3200">
                <a:solidFill>
                  <a:srgbClr val="00B0F0"/>
                </a:solidFill>
              </a:rPr>
              <a:t>Rocks</a:t>
            </a:r>
            <a:endParaRPr/>
          </a:p>
          <a:p>
            <a:pPr indent="-713052" lvl="0" marL="713052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AutoNum type="arabicPeriod"/>
            </a:pPr>
            <a:r>
              <a:rPr lang="en-US" sz="3200"/>
              <a:t>November Challenge and Competition reminders</a:t>
            </a:r>
            <a:endParaRPr/>
          </a:p>
          <a:p>
            <a:pPr indent="-713052" lvl="0" marL="713052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AutoNum type="arabicPeriod"/>
            </a:pPr>
            <a:r>
              <a:rPr lang="en-US" sz="3200"/>
              <a:t>Photography 101- </a:t>
            </a:r>
            <a:r>
              <a:rPr lang="en-US" sz="3200">
                <a:solidFill>
                  <a:srgbClr val="00B0F0"/>
                </a:solidFill>
              </a:rPr>
              <a:t>Compression explained</a:t>
            </a:r>
            <a:endParaRPr/>
          </a:p>
          <a:p>
            <a:pPr indent="-713052" lvl="0" marL="713052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Helvetica Neue"/>
              <a:buAutoNum type="arabicPeriod"/>
            </a:pPr>
            <a:r>
              <a:rPr lang="en-US" sz="3200">
                <a:solidFill>
                  <a:schemeClr val="lt1"/>
                </a:solidFill>
              </a:rPr>
              <a:t>Notices</a:t>
            </a:r>
            <a:endParaRPr/>
          </a:p>
          <a:p>
            <a:pPr indent="-713052" lvl="0" marL="713052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AutoNum type="arabicPeriod"/>
            </a:pPr>
            <a:r>
              <a:rPr lang="en-US" sz="3200"/>
              <a:t>Next Meeting</a:t>
            </a:r>
            <a:endParaRPr sz="3600"/>
          </a:p>
        </p:txBody>
      </p:sp>
      <p:pic>
        <p:nvPicPr>
          <p:cNvPr descr="C:\Users\ALAN\Documents\CPOPC\member's images\Pethke.scavenger 20.artistic.JPG" id="68" name="Google Shape;68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496256" y="1113473"/>
            <a:ext cx="7776864" cy="11578056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69" name="Google Shape;69;p3"/>
          <p:cNvSpPr txBox="1"/>
          <p:nvPr/>
        </p:nvSpPr>
        <p:spPr>
          <a:xfrm>
            <a:off x="7727504" y="11831150"/>
            <a:ext cx="6552728" cy="841256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Marianne Pethke</a:t>
            </a:r>
            <a:endParaRPr b="0" i="0" sz="24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“Artistic”- 2020 Scavenger Hunt</a:t>
            </a:r>
            <a:endParaRPr b="0" i="0" sz="24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09436" y="593305"/>
            <a:ext cx="17721027" cy="11737304"/>
          </a:xfrm>
          <a:prstGeom prst="rect">
            <a:avLst/>
          </a:prstGeom>
          <a:solidFill>
            <a:srgbClr val="ECECEC"/>
          </a:solidFill>
          <a:ln cap="sq" cmpd="sng" w="635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sp>
        <p:nvSpPr>
          <p:cNvPr id="277" name="Google Shape;277;p30"/>
          <p:cNvSpPr txBox="1"/>
          <p:nvPr/>
        </p:nvSpPr>
        <p:spPr>
          <a:xfrm>
            <a:off x="3335016" y="12690648"/>
            <a:ext cx="3312368" cy="65659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Helvetica Neue"/>
              <a:buNone/>
            </a:pPr>
            <a:r>
              <a:rPr b="0" i="0" lang="en-US" sz="3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Sharon Fry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1"/>
          <p:cNvSpPr txBox="1"/>
          <p:nvPr/>
        </p:nvSpPr>
        <p:spPr>
          <a:xfrm>
            <a:off x="1030760" y="12114584"/>
            <a:ext cx="4536504" cy="65659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Helvetica Neue"/>
              <a:buNone/>
            </a:pPr>
            <a:r>
              <a:rPr b="0" i="0" lang="en-US" sz="3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Jean-François Riel</a:t>
            </a:r>
            <a:endParaRPr/>
          </a:p>
        </p:txBody>
      </p:sp>
      <p:pic>
        <p:nvPicPr>
          <p:cNvPr id="283" name="Google Shape;283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55296" y="741875"/>
            <a:ext cx="14329592" cy="12232249"/>
          </a:xfrm>
          <a:prstGeom prst="rect">
            <a:avLst/>
          </a:prstGeom>
          <a:solidFill>
            <a:srgbClr val="ECECEC"/>
          </a:solidFill>
          <a:ln cap="sq" cmpd="sng" w="635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288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82352" y="809328"/>
            <a:ext cx="16062576" cy="11049489"/>
          </a:xfrm>
          <a:prstGeom prst="rect">
            <a:avLst/>
          </a:prstGeom>
          <a:solidFill>
            <a:srgbClr val="ECECEC"/>
          </a:solidFill>
          <a:ln cap="sq" cmpd="sng" w="635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sp>
        <p:nvSpPr>
          <p:cNvPr id="289" name="Google Shape;289;p32"/>
          <p:cNvSpPr txBox="1"/>
          <p:nvPr/>
        </p:nvSpPr>
        <p:spPr>
          <a:xfrm>
            <a:off x="4199112" y="12275032"/>
            <a:ext cx="3960440" cy="65659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Helvetica Neue"/>
              <a:buNone/>
            </a:pPr>
            <a:r>
              <a:rPr b="0" i="0" lang="en-US" sz="3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Marianne Pethke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33"/>
          <p:cNvSpPr txBox="1"/>
          <p:nvPr/>
        </p:nvSpPr>
        <p:spPr>
          <a:xfrm>
            <a:off x="914183" y="11898560"/>
            <a:ext cx="3960440" cy="65659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Helvetica Neue"/>
              <a:buNone/>
            </a:pPr>
            <a:r>
              <a:rPr b="0" i="0" lang="en-US" sz="3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Wendy Noble</a:t>
            </a:r>
            <a:endParaRPr/>
          </a:p>
        </p:txBody>
      </p:sp>
      <p:pic>
        <p:nvPicPr>
          <p:cNvPr id="295" name="Google Shape;295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39635" y="710912"/>
            <a:ext cx="16964588" cy="12294175"/>
          </a:xfrm>
          <a:prstGeom prst="rect">
            <a:avLst/>
          </a:prstGeom>
          <a:solidFill>
            <a:srgbClr val="ECECEC"/>
          </a:solidFill>
          <a:ln cap="sq" cmpd="sng" w="635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4"/>
          <p:cNvSpPr txBox="1"/>
          <p:nvPr/>
        </p:nvSpPr>
        <p:spPr>
          <a:xfrm>
            <a:off x="0" y="12228538"/>
            <a:ext cx="3672408" cy="65659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Helvetica Neue"/>
              <a:buNone/>
            </a:pPr>
            <a:r>
              <a:rPr b="0" i="0" lang="en-US" sz="3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Pierre Roy</a:t>
            </a:r>
            <a:endParaRPr/>
          </a:p>
        </p:txBody>
      </p:sp>
      <p:pic>
        <p:nvPicPr>
          <p:cNvPr id="301" name="Google Shape;301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79032" y="449288"/>
            <a:ext cx="18775680" cy="12435840"/>
          </a:xfrm>
          <a:prstGeom prst="rect">
            <a:avLst/>
          </a:prstGeom>
          <a:solidFill>
            <a:srgbClr val="ECECEC"/>
          </a:solidFill>
          <a:ln cap="sq" cmpd="sng" w="635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5"/>
          <p:cNvSpPr txBox="1"/>
          <p:nvPr/>
        </p:nvSpPr>
        <p:spPr>
          <a:xfrm>
            <a:off x="0" y="12228538"/>
            <a:ext cx="3672408" cy="65659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Helvetica Neue"/>
              <a:buNone/>
            </a:pPr>
            <a:r>
              <a:rPr b="0" i="0" lang="en-US" sz="3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Ken Udle</a:t>
            </a:r>
            <a:endParaRPr/>
          </a:p>
        </p:txBody>
      </p:sp>
      <p:pic>
        <p:nvPicPr>
          <p:cNvPr id="307" name="Google Shape;307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55096" y="651936"/>
            <a:ext cx="17089752" cy="12233192"/>
          </a:xfrm>
          <a:prstGeom prst="rect">
            <a:avLst/>
          </a:prstGeom>
          <a:solidFill>
            <a:srgbClr val="ECECEC"/>
          </a:solidFill>
          <a:ln cap="sq" cmpd="sng" w="635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Google Shape;312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95556" y="737320"/>
            <a:ext cx="7992888" cy="12499989"/>
          </a:xfrm>
          <a:prstGeom prst="rect">
            <a:avLst/>
          </a:prstGeom>
          <a:solidFill>
            <a:srgbClr val="ECECEC"/>
          </a:solidFill>
          <a:ln cap="sq" cmpd="sng" w="635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sp>
        <p:nvSpPr>
          <p:cNvPr id="313" name="Google Shape;313;p36"/>
          <p:cNvSpPr txBox="1"/>
          <p:nvPr/>
        </p:nvSpPr>
        <p:spPr>
          <a:xfrm>
            <a:off x="3551040" y="11878235"/>
            <a:ext cx="3312368" cy="65659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Helvetica Neue"/>
              <a:buNone/>
            </a:pPr>
            <a:r>
              <a:rPr b="0" i="0" lang="en-US" sz="3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Lynda Buske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37"/>
          <p:cNvSpPr txBox="1"/>
          <p:nvPr>
            <p:ph type="title"/>
          </p:nvPr>
        </p:nvSpPr>
        <p:spPr>
          <a:xfrm>
            <a:off x="1206500" y="952500"/>
            <a:ext cx="22434772" cy="14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 fontScale="90000"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Helvetica Neue"/>
              <a:buNone/>
            </a:pPr>
            <a:r>
              <a:rPr lang="en-US">
                <a:solidFill>
                  <a:schemeClr val="lt1"/>
                </a:solidFill>
              </a:rPr>
              <a:t>December Technique </a:t>
            </a:r>
            <a:br>
              <a:rPr lang="en-US">
                <a:solidFill>
                  <a:srgbClr val="00B0F0"/>
                </a:solidFill>
              </a:rPr>
            </a:br>
            <a:r>
              <a:rPr lang="en-US">
                <a:solidFill>
                  <a:srgbClr val="00B0F0"/>
                </a:solidFill>
              </a:rPr>
              <a:t>High key</a:t>
            </a:r>
            <a:endParaRPr/>
          </a:p>
        </p:txBody>
      </p:sp>
      <p:sp>
        <p:nvSpPr>
          <p:cNvPr id="319" name="Google Shape;319;p37"/>
          <p:cNvSpPr txBox="1"/>
          <p:nvPr>
            <p:ph idx="2" type="body"/>
          </p:nvPr>
        </p:nvSpPr>
        <p:spPr>
          <a:xfrm>
            <a:off x="814736" y="3367914"/>
            <a:ext cx="1188132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609600" lvl="0" marL="609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642"/>
              <a:buFont typeface="Calibri"/>
              <a:buChar char="•"/>
            </a:pPr>
            <a:r>
              <a:rPr lang="en-US" sz="5400">
                <a:latin typeface="Calibri"/>
                <a:ea typeface="Calibri"/>
                <a:cs typeface="Calibri"/>
                <a:sym typeface="Calibri"/>
              </a:rPr>
              <a:t>A high-key image is one that is unusually bright with little or no dark shadows present.  </a:t>
            </a:r>
            <a:endParaRPr sz="5400">
              <a:latin typeface="Calibri"/>
              <a:ea typeface="Calibri"/>
              <a:cs typeface="Calibri"/>
              <a:sym typeface="Calibri"/>
            </a:endParaRPr>
          </a:p>
          <a:p>
            <a:pPr indent="-609600" lvl="0" marL="60960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6642"/>
              <a:buFont typeface="Calibri"/>
              <a:buChar char="•"/>
            </a:pPr>
            <a:r>
              <a:rPr lang="en-US" sz="5400">
                <a:latin typeface="Calibri"/>
                <a:ea typeface="Calibri"/>
                <a:cs typeface="Calibri"/>
                <a:sym typeface="Calibri"/>
              </a:rPr>
              <a:t>Can create a mood and in particular, a positive or upbeat look.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6642"/>
              <a:buFont typeface="Helvetica Neue"/>
              <a:buNone/>
            </a:pPr>
            <a:r>
              <a:t/>
            </a:r>
            <a:endParaRPr sz="5400"/>
          </a:p>
        </p:txBody>
      </p:sp>
      <p:pic>
        <p:nvPicPr>
          <p:cNvPr id="320" name="Google Shape;320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19781" y="8298160"/>
            <a:ext cx="8545407" cy="4807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000312" y="7168684"/>
            <a:ext cx="8392225" cy="55948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3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064208" y="614925"/>
            <a:ext cx="8258965" cy="5505977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37"/>
          <p:cNvSpPr txBox="1"/>
          <p:nvPr/>
        </p:nvSpPr>
        <p:spPr>
          <a:xfrm>
            <a:off x="999892" y="12183612"/>
            <a:ext cx="2664296" cy="841256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Lukasz Szmigiel on Unsplash</a:t>
            </a:r>
            <a:endParaRPr b="0" i="0" sz="24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4" name="Google Shape;324;p37"/>
          <p:cNvSpPr txBox="1"/>
          <p:nvPr/>
        </p:nvSpPr>
        <p:spPr>
          <a:xfrm>
            <a:off x="13729194" y="6413754"/>
            <a:ext cx="4464496" cy="471924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Vitolda Klein on Unsplash</a:t>
            </a:r>
            <a:endParaRPr b="0" i="0" sz="24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5" name="Google Shape;325;p37"/>
          <p:cNvSpPr txBox="1"/>
          <p:nvPr/>
        </p:nvSpPr>
        <p:spPr>
          <a:xfrm>
            <a:off x="14711639" y="13054246"/>
            <a:ext cx="4464496" cy="471924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Matt Palmer on Unsplash</a:t>
            </a:r>
            <a:endParaRPr b="0" i="0" sz="24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8"/>
          <p:cNvSpPr txBox="1"/>
          <p:nvPr>
            <p:ph type="title"/>
          </p:nvPr>
        </p:nvSpPr>
        <p:spPr>
          <a:xfrm>
            <a:off x="1212306" y="1048142"/>
            <a:ext cx="22140934" cy="14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0"/>
              <a:buFont typeface="Helvetica Neue"/>
              <a:buNone/>
            </a:pPr>
            <a:r>
              <a:rPr lang="en-US" sz="7000"/>
              <a:t>Fall Competition – Close Up</a:t>
            </a:r>
            <a:br>
              <a:rPr lang="en-US" sz="7000"/>
            </a:br>
            <a:endParaRPr sz="7000"/>
          </a:p>
        </p:txBody>
      </p:sp>
      <p:sp>
        <p:nvSpPr>
          <p:cNvPr id="331" name="Google Shape;331;p38"/>
          <p:cNvSpPr txBox="1"/>
          <p:nvPr/>
        </p:nvSpPr>
        <p:spPr>
          <a:xfrm>
            <a:off x="889636" y="4147393"/>
            <a:ext cx="10568196" cy="662745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 tightly cropped shot that shows a subject (or object) up close and with perhaps more detail than the human eye usually perceives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3BB6FF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3BB6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Images must have been taken since June 2022 AGM</a:t>
            </a:r>
            <a:endParaRPr b="0" i="0" sz="4000" u="none" cap="none" strike="noStrike">
              <a:solidFill>
                <a:srgbClr val="3BB6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Char char="•"/>
            </a:pPr>
            <a:r>
              <a:rPr b="1" i="0" lang="en-US" sz="4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Submit up to </a:t>
            </a:r>
            <a:r>
              <a:rPr b="1" i="0" lang="en-US" sz="4000" u="none" cap="none" strike="noStrike">
                <a:solidFill>
                  <a:srgbClr val="3BB6FF"/>
                </a:solidFill>
                <a:latin typeface="Calibri"/>
                <a:ea typeface="Calibri"/>
                <a:cs typeface="Calibri"/>
                <a:sym typeface="Calibri"/>
              </a:rPr>
              <a:t>three </a:t>
            </a:r>
            <a:r>
              <a:rPr b="1" i="0" lang="en-US" sz="4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images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Char char="•"/>
            </a:pPr>
            <a:r>
              <a:rPr b="1" i="0" lang="en-US" sz="4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Submission deadline: </a:t>
            </a:r>
            <a:r>
              <a:rPr b="0" i="0" lang="en-US" sz="4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Saturday  Nov 19, 2022 (midnight)</a:t>
            </a:r>
            <a:endParaRPr/>
          </a:p>
          <a:p>
            <a:pPr indent="-1905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32" name="Google Shape;332;p38"/>
          <p:cNvSpPr txBox="1"/>
          <p:nvPr/>
        </p:nvSpPr>
        <p:spPr>
          <a:xfrm>
            <a:off x="14673064" y="6621915"/>
            <a:ext cx="3172135" cy="841256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Paul Kapischka on Unsplash</a:t>
            </a:r>
            <a:endParaRPr b="0" i="0" sz="24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33" name="Google Shape;333;p38"/>
          <p:cNvSpPr txBox="1"/>
          <p:nvPr/>
        </p:nvSpPr>
        <p:spPr>
          <a:xfrm>
            <a:off x="17022283" y="10613989"/>
            <a:ext cx="3172135" cy="841256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Amanda Dalbjorn on Unsplash </a:t>
            </a:r>
            <a:endParaRPr b="0" i="0" sz="24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34" name="Google Shape;334;p38"/>
          <p:cNvSpPr txBox="1"/>
          <p:nvPr/>
        </p:nvSpPr>
        <p:spPr>
          <a:xfrm>
            <a:off x="18777519" y="3359580"/>
            <a:ext cx="3172135" cy="841256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Jason Leung on Unsplash</a:t>
            </a:r>
            <a:endParaRPr b="0" i="0" sz="24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https://cpopc.ca/wp-content/uploads/2022/08/Jason-Leung-on-Unsplash-400x300.jpg" id="335" name="Google Shape;335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787653" y="2351457"/>
            <a:ext cx="4234630" cy="31759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cpopc.ca/wp-content/uploads/2022/08/Paul-Kapischka-on-Unsplash-400x300.jpg" id="336" name="Google Shape;336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458586" y="5396438"/>
            <a:ext cx="4318589" cy="323894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cpopc.ca/wp-content/uploads/2022/08/Amanda-Dalbjorn-on-Unsplash-400x300.jpg" id="337" name="Google Shape;337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768064" y="8198514"/>
            <a:ext cx="4392488" cy="3294366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38"/>
          <p:cNvSpPr txBox="1"/>
          <p:nvPr/>
        </p:nvSpPr>
        <p:spPr>
          <a:xfrm>
            <a:off x="889636" y="10997010"/>
            <a:ext cx="11518388" cy="533479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2800"/>
              <a:buFont typeface="Helvetica Neue"/>
              <a:buNone/>
            </a:pPr>
            <a:r>
              <a:rPr b="0" i="0" lang="en-US" sz="2800" u="none" cap="none" strike="noStrike">
                <a:solidFill>
                  <a:srgbClr val="00B0F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NOTE THE SUBMISSION DEADLINE IS JUST ONE WEEK AWAY</a:t>
            </a:r>
            <a:r>
              <a:rPr b="0" i="0" lang="en-US" sz="2400" u="none" cap="none" strike="noStrike">
                <a:solidFill>
                  <a:srgbClr val="00B0F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!</a:t>
            </a:r>
            <a:endParaRPr b="0" i="0" sz="2400" u="none" cap="none" strike="noStrike">
              <a:solidFill>
                <a:srgbClr val="00B0F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39"/>
          <p:cNvSpPr txBox="1"/>
          <p:nvPr>
            <p:ph type="title"/>
          </p:nvPr>
        </p:nvSpPr>
        <p:spPr>
          <a:xfrm>
            <a:off x="1212306" y="1048142"/>
            <a:ext cx="22140934" cy="14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0"/>
              <a:buFont typeface="Helvetica Neue"/>
              <a:buNone/>
            </a:pPr>
            <a:r>
              <a:rPr lang="en-US" sz="7000"/>
              <a:t>November challenge – Rocks</a:t>
            </a:r>
            <a:br>
              <a:rPr lang="en-US" sz="7000"/>
            </a:br>
            <a:endParaRPr sz="7000"/>
          </a:p>
        </p:txBody>
      </p:sp>
      <p:sp>
        <p:nvSpPr>
          <p:cNvPr id="344" name="Google Shape;344;p39"/>
          <p:cNvSpPr txBox="1"/>
          <p:nvPr/>
        </p:nvSpPr>
        <p:spPr>
          <a:xfrm>
            <a:off x="889636" y="3724202"/>
            <a:ext cx="10568196" cy="747384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Arial"/>
              <a:buChar char="•"/>
            </a:pPr>
            <a:r>
              <a:rPr b="1" i="0" lang="en-US" sz="45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b="0" i="0" lang="en-US" sz="45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ny pebble, stone, rock, boulder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0000"/>
              </a:buClr>
              <a:buSzPts val="4500"/>
              <a:buFont typeface="Arial"/>
              <a:buChar char="•"/>
            </a:pPr>
            <a:r>
              <a:rPr b="0" i="0" lang="en-US" sz="45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Off topic: Rock faces, mountains, sand.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Arial"/>
              <a:buChar char="•"/>
            </a:pPr>
            <a:r>
              <a:rPr b="0" i="0" lang="en-US" sz="45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en-US" sz="45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Submission deadline: </a:t>
            </a:r>
            <a:r>
              <a:rPr b="0" i="0" lang="en-US" sz="4500" u="none" cap="none" strike="noStrike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Saturday, Nov 5,</a:t>
            </a:r>
            <a:r>
              <a:rPr b="0" i="0" lang="en-US" sz="45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en-US" sz="4500" u="none" cap="none" strike="noStrike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2022 (midnight)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Arial"/>
              <a:buChar char="•"/>
            </a:pPr>
            <a:r>
              <a:rPr b="1" i="0" lang="en-US" sz="45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Voting deadline: </a:t>
            </a:r>
            <a:r>
              <a:rPr b="0" i="0" lang="en-US" sz="45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Thursday, Nov 10, 2022 (midnight)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Arial"/>
              <a:buChar char="•"/>
            </a:pPr>
            <a:r>
              <a:rPr b="0" i="0" lang="en-US" sz="45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All archived images are allowed.</a:t>
            </a:r>
            <a:endParaRPr/>
          </a:p>
          <a:p>
            <a:pPr indent="-88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</a:pPr>
            <a:r>
              <a:t/>
            </a:r>
            <a:endParaRPr b="0" i="0" sz="40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905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45" name="Google Shape;345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220685" y="2852936"/>
            <a:ext cx="5321305" cy="8010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323056" y="521296"/>
            <a:ext cx="5063547" cy="7595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3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872520" y="8643462"/>
            <a:ext cx="7106680" cy="4737787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39"/>
          <p:cNvSpPr txBox="1"/>
          <p:nvPr/>
        </p:nvSpPr>
        <p:spPr>
          <a:xfrm>
            <a:off x="10827775" y="11159517"/>
            <a:ext cx="3172135" cy="471924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Andrew Charney</a:t>
            </a:r>
            <a:endParaRPr/>
          </a:p>
        </p:txBody>
      </p:sp>
      <p:sp>
        <p:nvSpPr>
          <p:cNvPr id="349" name="Google Shape;349;p39"/>
          <p:cNvSpPr txBox="1"/>
          <p:nvPr/>
        </p:nvSpPr>
        <p:spPr>
          <a:xfrm>
            <a:off x="13850148" y="12638080"/>
            <a:ext cx="3172135" cy="471924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Oliver Paaske</a:t>
            </a:r>
            <a:endParaRPr b="0" i="0" sz="24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50" name="Google Shape;350;p39"/>
          <p:cNvSpPr txBox="1"/>
          <p:nvPr/>
        </p:nvSpPr>
        <p:spPr>
          <a:xfrm>
            <a:off x="15286452" y="841958"/>
            <a:ext cx="3172135" cy="471924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Maxwell Ingham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4"/>
          <p:cNvSpPr txBox="1"/>
          <p:nvPr>
            <p:ph type="title"/>
          </p:nvPr>
        </p:nvSpPr>
        <p:spPr>
          <a:xfrm>
            <a:off x="1223905" y="851283"/>
            <a:ext cx="21066621" cy="1814835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800"/>
              <a:buFont typeface="Helvetica Neue"/>
              <a:buNone/>
            </a:pPr>
            <a:r>
              <a:rPr b="1" i="0" lang="en-US" sz="8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Featured Presenter</a:t>
            </a:r>
            <a:endParaRPr b="0" i="0" sz="88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5" name="Google Shape;75;p4"/>
          <p:cNvSpPr/>
          <p:nvPr/>
        </p:nvSpPr>
        <p:spPr>
          <a:xfrm>
            <a:off x="1030759" y="2177480"/>
            <a:ext cx="21259767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45720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Helvetica Neue"/>
              <a:buNone/>
            </a:pPr>
            <a:r>
              <a:rPr b="0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/>
          </a:p>
        </p:txBody>
      </p:sp>
      <p:sp>
        <p:nvSpPr>
          <p:cNvPr id="76" name="Google Shape;76;p4"/>
          <p:cNvSpPr/>
          <p:nvPr/>
        </p:nvSpPr>
        <p:spPr>
          <a:xfrm>
            <a:off x="1318792" y="2688216"/>
            <a:ext cx="12192000" cy="33239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45720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Helvetica Neue"/>
              <a:buNone/>
            </a:pPr>
            <a:r>
              <a:rPr b="0" i="0" lang="en-US" sz="4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Featured Presenter</a:t>
            </a:r>
            <a:r>
              <a:rPr b="0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</a:t>
            </a:r>
            <a:endParaRPr/>
          </a:p>
          <a:p>
            <a:pPr indent="45720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Helvetica Neue"/>
              <a:buNone/>
            </a:pPr>
            <a:r>
              <a:rPr b="0" i="0" lang="en-US" sz="5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Stephen DesRoches</a:t>
            </a:r>
            <a:endParaRPr b="0" i="0" sz="54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45720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Helvetica Neue"/>
              <a:buNone/>
            </a:pPr>
            <a:r>
              <a:rPr b="0" i="0" lang="en-US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Landscape and Nature</a:t>
            </a:r>
            <a:endParaRPr/>
          </a:p>
          <a:p>
            <a:pPr indent="45720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Helvetica Neue"/>
              <a:buNone/>
            </a:pPr>
            <a:r>
              <a:rPr b="0" i="0" lang="en-US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Photography</a:t>
            </a:r>
            <a:endParaRPr/>
          </a:p>
        </p:txBody>
      </p:sp>
      <p:pic>
        <p:nvPicPr>
          <p:cNvPr id="77" name="Google Shape;77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60140" y="3833665"/>
            <a:ext cx="7625606" cy="5040559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id="78" name="Google Shape;78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216336" y="7856722"/>
            <a:ext cx="7538641" cy="5031382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79" name="Google Shape;79;p4"/>
          <p:cNvSpPr/>
          <p:nvPr/>
        </p:nvSpPr>
        <p:spPr>
          <a:xfrm>
            <a:off x="1750840" y="6815609"/>
            <a:ext cx="5129929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https://www.stephendesroches.com/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40"/>
          <p:cNvSpPr txBox="1"/>
          <p:nvPr>
            <p:ph type="title"/>
          </p:nvPr>
        </p:nvSpPr>
        <p:spPr>
          <a:xfrm>
            <a:off x="1750840" y="1313384"/>
            <a:ext cx="17826260" cy="14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 fontScale="90000"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Helvetica Neue"/>
              <a:buNone/>
            </a:pPr>
            <a:r>
              <a:rPr lang="en-US" sz="6700"/>
              <a:t>2022-23 Speaker and Topics Schedule</a:t>
            </a:r>
            <a:br>
              <a:rPr lang="en-US" sz="6700"/>
            </a:br>
            <a:r>
              <a:rPr b="0" lang="en-US" sz="5300"/>
              <a:t>Programs Director</a:t>
            </a:r>
            <a:r>
              <a:rPr b="0" lang="en-US" sz="6000"/>
              <a:t>;</a:t>
            </a:r>
            <a:r>
              <a:rPr lang="en-US" sz="6000"/>
              <a:t> </a:t>
            </a:r>
            <a:r>
              <a:rPr b="0" lang="en-US" sz="5300"/>
              <a:t>Marianne Pethke</a:t>
            </a:r>
            <a:br>
              <a:rPr lang="en-US"/>
            </a:br>
            <a:r>
              <a:rPr b="0" lang="en-US" sz="5300"/>
              <a:t>Competitions Director; Lynda Buske</a:t>
            </a:r>
            <a:br>
              <a:rPr lang="en-US"/>
            </a:br>
            <a:endParaRPr/>
          </a:p>
        </p:txBody>
      </p:sp>
      <p:pic>
        <p:nvPicPr>
          <p:cNvPr id="356" name="Google Shape;356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6984" y="3926969"/>
            <a:ext cx="16656195" cy="92890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1"/>
          <p:cNvSpPr txBox="1"/>
          <p:nvPr>
            <p:ph type="title"/>
          </p:nvPr>
        </p:nvSpPr>
        <p:spPr>
          <a:xfrm>
            <a:off x="1206500" y="952500"/>
            <a:ext cx="11489556" cy="14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 fontScale="90000"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Helvetica Neue"/>
              <a:buNone/>
            </a:pPr>
            <a:r>
              <a:rPr b="0" lang="en-US" sz="7300"/>
              <a:t>CPOPC on Twitter</a:t>
            </a:r>
            <a:br>
              <a:rPr lang="en-US"/>
            </a:br>
            <a:r>
              <a:rPr b="0" lang="en-US" sz="6000"/>
              <a:t>Vice President; </a:t>
            </a:r>
            <a:r>
              <a:rPr b="0" lang="en-US" sz="5300"/>
              <a:t>Chris Taylor</a:t>
            </a:r>
            <a:endParaRPr b="0" sz="6700"/>
          </a:p>
        </p:txBody>
      </p:sp>
      <p:sp>
        <p:nvSpPr>
          <p:cNvPr id="362" name="Google Shape;362;p41"/>
          <p:cNvSpPr txBox="1"/>
          <p:nvPr>
            <p:ph idx="2" type="body"/>
          </p:nvPr>
        </p:nvSpPr>
        <p:spPr>
          <a:xfrm>
            <a:off x="1246784" y="3028029"/>
            <a:ext cx="17785976" cy="9174908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 fontScale="92500"/>
          </a:bodyPr>
          <a:lstStyle/>
          <a:p>
            <a:pPr indent="-1074738" lvl="0" marL="1074738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23000"/>
              <a:buFont typeface="Helvetica Neue"/>
              <a:buChar char="•"/>
            </a:pPr>
            <a:r>
              <a:rPr lang="en-US" sz="4400"/>
              <a:t>We now have a Twitter account</a:t>
            </a:r>
            <a:endParaRPr sz="3200"/>
          </a:p>
          <a:p>
            <a:pPr indent="-1006475" lvl="1" marL="1616075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23000"/>
              <a:buFont typeface="Noto Sans Symbols"/>
              <a:buChar char="⮚"/>
            </a:pPr>
            <a:r>
              <a:rPr lang="en-US" sz="3600"/>
              <a:t>@CPOPC was taken</a:t>
            </a:r>
            <a:endParaRPr/>
          </a:p>
          <a:p>
            <a:pPr indent="-1074738" lvl="0" marL="1074738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23000"/>
              <a:buFont typeface="Helvetica Neue"/>
              <a:buChar char="•"/>
            </a:pPr>
            <a:r>
              <a:rPr lang="en-US" sz="4400"/>
              <a:t>We will tweet 3 or 4 times a month</a:t>
            </a:r>
            <a:endParaRPr/>
          </a:p>
          <a:p>
            <a:pPr indent="-1006475" lvl="1" marL="1616075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23000"/>
              <a:buFont typeface="Noto Sans Symbols"/>
              <a:buChar char="⮚"/>
            </a:pPr>
            <a:r>
              <a:rPr lang="en-US" sz="3600"/>
              <a:t>upcoming challenges and competitions</a:t>
            </a:r>
            <a:endParaRPr/>
          </a:p>
          <a:p>
            <a:pPr indent="-1006475" lvl="1" marL="1616075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23000"/>
              <a:buFont typeface="Noto Sans Symbols"/>
              <a:buChar char="⮚"/>
            </a:pPr>
            <a:r>
              <a:rPr lang="en-US" sz="3600"/>
              <a:t>meeting announcements</a:t>
            </a:r>
            <a:endParaRPr/>
          </a:p>
          <a:p>
            <a:pPr indent="-1006475" lvl="1" marL="1616075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23000"/>
              <a:buFont typeface="Noto Sans Symbols"/>
              <a:buChar char="⮚"/>
            </a:pPr>
            <a:r>
              <a:rPr lang="en-US" sz="3600"/>
              <a:t>other items likely to be of interest to members</a:t>
            </a:r>
            <a:endParaRPr/>
          </a:p>
          <a:p>
            <a:pPr indent="-1074738" lvl="0" marL="1074738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23000"/>
              <a:buFont typeface="Helvetica Neue"/>
              <a:buChar char="•"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https://twitter.com/OrleansPhotoClb</a:t>
            </a:r>
            <a:endParaRPr/>
          </a:p>
          <a:p>
            <a:pPr indent="-727951" lvl="0" marL="1074738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23000"/>
              <a:buFont typeface="Helvetica Neue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23000"/>
              <a:buFont typeface="Helvetica Neue"/>
              <a:buNone/>
            </a:pPr>
            <a:r>
              <a:rPr lang="en-US" sz="4000"/>
              <a:t>NOTES; Newsletters will continue as before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23000"/>
              <a:buFont typeface="Helvetica Neue"/>
              <a:buNone/>
            </a:pPr>
            <a:r>
              <a:rPr lang="en-US" sz="4000"/>
              <a:t>              Challenge and Competition winners will be posted on our Facebook page </a:t>
            </a:r>
            <a:endParaRPr sz="4000"/>
          </a:p>
          <a:p>
            <a:pPr indent="-262813" lvl="0" marL="60960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ct val="1230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363" name="Google Shape;363;p41"/>
          <p:cNvSpPr txBox="1"/>
          <p:nvPr/>
        </p:nvSpPr>
        <p:spPr>
          <a:xfrm>
            <a:off x="14827619" y="1608195"/>
            <a:ext cx="7889156" cy="111825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6600"/>
              <a:buFont typeface="Helvetica Neue"/>
              <a:buNone/>
            </a:pPr>
            <a:r>
              <a:rPr b="0" i="0" lang="en-US" sz="6600" u="none" cap="none" strike="noStrike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@OrleansPhotoClb</a:t>
            </a:r>
            <a:endParaRPr b="0" i="0" sz="66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64" name="Google Shape;364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075208" y="4841776"/>
            <a:ext cx="3541728" cy="2949693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41"/>
          <p:cNvSpPr txBox="1"/>
          <p:nvPr/>
        </p:nvSpPr>
        <p:spPr>
          <a:xfrm>
            <a:off x="17448584" y="3628927"/>
            <a:ext cx="6840760" cy="65659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Helvetica Neue"/>
              <a:buNone/>
            </a:pPr>
            <a:r>
              <a:rPr b="0" i="0" lang="en-US" sz="3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Twitter wouldn’t let us have a “u”</a:t>
            </a:r>
            <a:endParaRPr/>
          </a:p>
        </p:txBody>
      </p:sp>
      <p:sp>
        <p:nvSpPr>
          <p:cNvPr id="366" name="Google Shape;366;p41"/>
          <p:cNvSpPr/>
          <p:nvPr/>
        </p:nvSpPr>
        <p:spPr>
          <a:xfrm rot="-5400000">
            <a:off x="21383433" y="2388958"/>
            <a:ext cx="753262" cy="1278143"/>
          </a:xfrm>
          <a:prstGeom prst="leftBrace">
            <a:avLst>
              <a:gd fmla="val 30100" name="adj1"/>
              <a:gd fmla="val 50000" name="adj2"/>
            </a:avLst>
          </a:prstGeom>
          <a:noFill/>
          <a:ln cap="flat" cmpd="sng" w="34925">
            <a:solidFill>
              <a:srgbClr val="FFFFFF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42"/>
          <p:cNvSpPr txBox="1"/>
          <p:nvPr/>
        </p:nvSpPr>
        <p:spPr>
          <a:xfrm>
            <a:off x="1318792" y="953344"/>
            <a:ext cx="11161240" cy="1025922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Helvetica Neue"/>
              <a:buNone/>
            </a:pPr>
            <a:r>
              <a:rPr b="1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Notices – November 2022</a:t>
            </a:r>
            <a:endParaRPr b="1" i="0" sz="60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72" name="Google Shape;372;p42"/>
          <p:cNvSpPr txBox="1"/>
          <p:nvPr/>
        </p:nvSpPr>
        <p:spPr>
          <a:xfrm>
            <a:off x="1102768" y="3681812"/>
            <a:ext cx="20090232" cy="7366119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Helvetica Neue"/>
              <a:buNone/>
            </a:pPr>
            <a:r>
              <a:rPr b="0" i="0" lang="en-US" sz="3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NEW TOPICS ADDED TO OUR RESOURCES PAGES ON THE WEBSITE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Helvetica Neue"/>
              <a:buNone/>
            </a:pPr>
            <a:r>
              <a:t/>
            </a:r>
            <a:endParaRPr b="0" i="0" sz="36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Helvetica Neue"/>
              <a:buNone/>
            </a:pPr>
            <a:r>
              <a:rPr b="0" i="0" lang="en-US" sz="4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Chris Taylor has been busy and added the following pages;</a:t>
            </a:r>
            <a:endParaRPr/>
          </a:p>
          <a:p>
            <a:pPr indent="-514350" lvl="0" marL="5143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Helvetica Neue"/>
              <a:buAutoNum type="arabicPeriod"/>
            </a:pPr>
            <a:r>
              <a:rPr b="0" i="0" lang="en-US" sz="4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 good  explanation of compression in images – </a:t>
            </a:r>
            <a:r>
              <a:rPr b="0" i="1" lang="en-US" sz="3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Cameras and equipment + Tips and Tricks </a:t>
            </a:r>
            <a:endParaRPr/>
          </a:p>
          <a:p>
            <a:pPr indent="-514350" lvl="0" marL="5143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Helvetica Neue"/>
              <a:buAutoNum type="arabicPeriod"/>
            </a:pPr>
            <a:r>
              <a:rPr b="0" i="0" lang="en-US" sz="40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25 common photography abbreviations, explained </a:t>
            </a:r>
            <a:r>
              <a:rPr b="0" i="0" lang="en-US" sz="4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– </a:t>
            </a:r>
            <a:r>
              <a:rPr b="0" i="1" lang="en-US" sz="3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Cameras and equipment </a:t>
            </a:r>
            <a:endParaRPr/>
          </a:p>
          <a:p>
            <a:pPr indent="-514350" lvl="0" marL="5143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Helvetica Neue"/>
              <a:buAutoNum type="arabicPeriod"/>
            </a:pPr>
            <a:r>
              <a:rPr b="0" i="0" lang="en-US" sz="4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Free, open-source alternatives to Adobe Lightroom – </a:t>
            </a:r>
            <a:r>
              <a:rPr b="0" i="1" lang="en-US" sz="3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Photo editing, Lightroom </a:t>
            </a:r>
            <a:endParaRPr/>
          </a:p>
          <a:p>
            <a:pPr indent="-514350" lvl="0" marL="5143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Helvetica Neue"/>
              <a:buAutoNum type="arabicPeriod"/>
            </a:pPr>
            <a:r>
              <a:rPr b="0" i="0" lang="en-US" sz="4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How astronomical images get processed – </a:t>
            </a:r>
            <a:r>
              <a:rPr b="0" i="1" lang="en-US" sz="3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Photo editing, General </a:t>
            </a:r>
            <a:endParaRPr/>
          </a:p>
          <a:p>
            <a:pPr indent="-361950" lvl="0" marL="5143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0" i="1" sz="24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11150" lvl="0" marL="5143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11150" lvl="0" marL="5143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73" name="Google Shape;373;p42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864408" y="9810328"/>
            <a:ext cx="6192688" cy="34972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43"/>
          <p:cNvSpPr txBox="1"/>
          <p:nvPr>
            <p:ph type="title"/>
          </p:nvPr>
        </p:nvSpPr>
        <p:spPr>
          <a:xfrm>
            <a:off x="1223905" y="851283"/>
            <a:ext cx="21066621" cy="1814835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300"/>
              <a:buFont typeface="Helvetica Neue"/>
              <a:buNone/>
            </a:pPr>
            <a:r>
              <a:rPr b="1" i="0" lang="en-US" sz="7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Next Meetings</a:t>
            </a:r>
            <a:endParaRPr b="0" i="0" sz="48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79" name="Google Shape;379;p43"/>
          <p:cNvSpPr/>
          <p:nvPr/>
        </p:nvSpPr>
        <p:spPr>
          <a:xfrm>
            <a:off x="1030759" y="2177480"/>
            <a:ext cx="21259767" cy="91563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45720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6000"/>
              <a:buFont typeface="Helvetica Neue"/>
              <a:buNone/>
            </a:pPr>
            <a:r>
              <a:rPr b="0" i="0" lang="en-US" sz="6000" u="none" cap="none" strike="noStrike">
                <a:solidFill>
                  <a:srgbClr val="00B0F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10 December at 09.30 on Zoom</a:t>
            </a:r>
            <a:endParaRPr b="0" i="0" sz="4400" u="none" cap="none" strike="noStrike">
              <a:solidFill>
                <a:srgbClr val="00B0F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45720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Helvetica Neue"/>
              <a:buNone/>
            </a:pPr>
            <a:r>
              <a:t/>
            </a:r>
            <a:endParaRPr b="0" i="0" sz="16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457200" lvl="1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Helvetica Neue"/>
              <a:buNone/>
            </a:pPr>
            <a:r>
              <a:rPr b="0" i="0" lang="en-US" sz="5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Fall Competition Judging and Critique</a:t>
            </a:r>
            <a:endParaRPr b="0" i="0" sz="48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457200" lvl="1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Helvetica Neue"/>
              <a:buNone/>
            </a:pPr>
            <a:r>
              <a:rPr b="0" i="0" lang="en-US" sz="5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Scavenger Hunt showing</a:t>
            </a:r>
            <a:endParaRPr b="0" i="0" sz="54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457200" lvl="1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Helvetica Neue"/>
              <a:buNone/>
            </a:pPr>
            <a:r>
              <a:rPr b="0" i="0" lang="en-US" sz="5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December Technique - High Key </a:t>
            </a:r>
            <a:endParaRPr b="0" i="0" sz="60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457200" lvl="1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Helvetica Neue"/>
              <a:buNone/>
            </a:pPr>
            <a:r>
              <a:rPr b="0" i="0" lang="en-US" sz="5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Member</a:t>
            </a:r>
            <a:r>
              <a:rPr b="0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Contributions </a:t>
            </a:r>
            <a:endParaRPr/>
          </a:p>
          <a:p>
            <a:pPr indent="457200" lvl="1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6000"/>
              <a:buFont typeface="Helvetica Neue"/>
              <a:buNone/>
            </a:pPr>
            <a:r>
              <a:rPr b="0" i="0" lang="en-US" sz="6000" u="none" cap="none" strike="noStrike">
                <a:solidFill>
                  <a:srgbClr val="00B0F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17 December, Social and Pot Luck Lunch</a:t>
            </a:r>
            <a:endParaRPr/>
          </a:p>
          <a:p>
            <a:pPr indent="457200" lvl="1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Helvetica Neue"/>
              <a:buNone/>
            </a:pPr>
            <a:r>
              <a:rPr b="0" i="0" lang="en-US" sz="60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Queenswood Heights Community Centre, 10.30 to 1pm</a:t>
            </a:r>
            <a:endParaRPr/>
          </a:p>
        </p:txBody>
      </p:sp>
      <p:pic>
        <p:nvPicPr>
          <p:cNvPr descr="C:\Users\ALAN\Documents\CPOPC\member's images\scavenger20.sfry.artistic.JPG" id="380" name="Google Shape;380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856296" y="1158506"/>
            <a:ext cx="7230909" cy="5715744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81" name="Google Shape;381;p43"/>
          <p:cNvSpPr txBox="1"/>
          <p:nvPr/>
        </p:nvSpPr>
        <p:spPr>
          <a:xfrm>
            <a:off x="15195386" y="7218040"/>
            <a:ext cx="6552728" cy="841256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Sharon Fry</a:t>
            </a:r>
            <a:endParaRPr b="0" i="0" sz="24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“Artistic”- 2020 Scavenger Hunt</a:t>
            </a:r>
            <a:endParaRPr b="0" i="0" sz="24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5"/>
          <p:cNvSpPr txBox="1"/>
          <p:nvPr>
            <p:ph type="title"/>
          </p:nvPr>
        </p:nvSpPr>
        <p:spPr>
          <a:xfrm>
            <a:off x="1377777" y="1313384"/>
            <a:ext cx="17826260" cy="14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 fontScale="90000"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Helvetica Neue"/>
              <a:buNone/>
            </a:pPr>
            <a:r>
              <a:rPr lang="en-US" sz="6700"/>
              <a:t>Upcoming Outing and Social Event</a:t>
            </a:r>
            <a:br>
              <a:rPr lang="en-US" sz="6700"/>
            </a:br>
            <a:r>
              <a:rPr b="0" lang="en-US" sz="5300"/>
              <a:t>Programs Director</a:t>
            </a:r>
            <a:r>
              <a:rPr b="0" lang="en-US" sz="6000"/>
              <a:t>;</a:t>
            </a:r>
            <a:r>
              <a:rPr lang="en-US" sz="6000"/>
              <a:t> </a:t>
            </a:r>
            <a:r>
              <a:rPr b="0" lang="en-US" sz="5300"/>
              <a:t>Marianne Pethke</a:t>
            </a:r>
            <a:br>
              <a:rPr lang="en-US"/>
            </a:br>
            <a:endParaRPr/>
          </a:p>
        </p:txBody>
      </p:sp>
      <p:sp>
        <p:nvSpPr>
          <p:cNvPr id="85" name="Google Shape;85;p5"/>
          <p:cNvSpPr txBox="1"/>
          <p:nvPr/>
        </p:nvSpPr>
        <p:spPr>
          <a:xfrm>
            <a:off x="1390800" y="3493369"/>
            <a:ext cx="11665296" cy="8720336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4000"/>
              <a:buFont typeface="Helvetica Neue"/>
              <a:buNone/>
            </a:pPr>
            <a:r>
              <a:rPr b="0" i="0" lang="en-US" sz="4000" u="none" cap="none" strike="noStrike">
                <a:solidFill>
                  <a:srgbClr val="00B0F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Cumberland Museum Christmas Lights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Helvetica Neue"/>
              <a:buNone/>
            </a:pPr>
            <a:r>
              <a:rPr b="0" i="0" lang="en-US" sz="4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Sunday December 4 at 3.30pm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Helvetica Neue"/>
              <a:buNone/>
            </a:pPr>
            <a:r>
              <a:rPr b="0" i="0" lang="en-US" sz="2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This is an opportunity to practice low light shooting and maybe get creative with ICM after dark.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Helvetica Neue"/>
              <a:buNone/>
            </a:pPr>
            <a:r>
              <a:rPr b="0" i="1" lang="en-US" sz="2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Registration opens November 17</a:t>
            </a:r>
            <a:endParaRPr b="0" i="1" sz="28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Helvetica Neue"/>
              <a:buNone/>
            </a:pPr>
            <a:r>
              <a:t/>
            </a:r>
            <a:endParaRPr b="0" i="0" sz="40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4000"/>
              <a:buFont typeface="Helvetica Neue"/>
              <a:buNone/>
            </a:pPr>
            <a:r>
              <a:rPr b="0" i="0" lang="en-US" sz="4000" u="none" cap="none" strike="noStrike">
                <a:solidFill>
                  <a:srgbClr val="00B0F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Christmas POT LUCK social event and equipment swap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Helvetica Neue"/>
              <a:buNone/>
            </a:pPr>
            <a:r>
              <a:rPr b="0" i="0" lang="en-US" sz="4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Saturday, December 17 at Queenswood Heights Community Centre, 10.30am to 1pm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Helvetica Neue"/>
              <a:buNone/>
            </a:pPr>
            <a:r>
              <a:rPr b="0" i="0" lang="en-US" sz="2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Not a replacement for the regular meeting but a chance to meet old friends and share in the holiday spirit. Bring along any equipment for sale or give away. Guests are welcome!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Helvetica Neue"/>
              <a:buNone/>
            </a:pPr>
            <a:r>
              <a:rPr b="0" i="1" lang="en-US" sz="2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Registration opens December 1</a:t>
            </a:r>
            <a:endParaRPr b="0" i="1" sz="28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Helvetica Neue"/>
              <a:buNone/>
            </a:pPr>
            <a:r>
              <a:t/>
            </a:r>
            <a:endParaRPr b="0" i="0" sz="28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Helvetica Neue"/>
              <a:buNone/>
            </a:pPr>
            <a:r>
              <a:t/>
            </a:r>
            <a:endParaRPr b="0" i="0" sz="28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Helvetica Neue"/>
              <a:buNone/>
            </a:pPr>
            <a:r>
              <a:rPr b="0" i="0" lang="en-US" sz="2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Both are free with your membership.</a:t>
            </a:r>
            <a:endParaRPr b="0" i="0" sz="28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6" name="Google Shape;86;p5"/>
          <p:cNvSpPr txBox="1"/>
          <p:nvPr/>
        </p:nvSpPr>
        <p:spPr>
          <a:xfrm>
            <a:off x="15826070" y="10602416"/>
            <a:ext cx="6552728" cy="841256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Solange Boulet-Bélanger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“Magic”- 2020 Scavenger Hunt</a:t>
            </a:r>
            <a:endParaRPr b="0" i="0" sz="24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C:\Users\ALAN\Documents\CPOPC\member's images\scavenger20.solange.magic.JPG" id="87" name="Google Shape;87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688349" y="2881436"/>
            <a:ext cx="9250963" cy="7432948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6"/>
          <p:cNvSpPr txBox="1"/>
          <p:nvPr>
            <p:ph type="title"/>
          </p:nvPr>
        </p:nvSpPr>
        <p:spPr>
          <a:xfrm>
            <a:off x="1750840" y="881336"/>
            <a:ext cx="17826260" cy="14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 fontScale="90000"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Helvetica Neue"/>
              <a:buNone/>
            </a:pPr>
            <a:r>
              <a:rPr lang="en-US" sz="5300"/>
              <a:t>Outing:</a:t>
            </a:r>
            <a:r>
              <a:rPr lang="en-US" sz="6000"/>
              <a:t> </a:t>
            </a:r>
            <a:r>
              <a:rPr lang="en-US" sz="5300"/>
              <a:t>Gatineau Park, October 29 </a:t>
            </a:r>
            <a:br>
              <a:rPr lang="en-US" sz="5300"/>
            </a:br>
            <a:r>
              <a:rPr b="0" lang="en-US" sz="5300"/>
              <a:t>Leader</a:t>
            </a:r>
            <a:r>
              <a:rPr b="0" lang="en-US" sz="6000"/>
              <a:t>;</a:t>
            </a:r>
            <a:r>
              <a:rPr lang="en-US" sz="6000"/>
              <a:t> </a:t>
            </a:r>
            <a:r>
              <a:rPr lang="en-US" sz="5400"/>
              <a:t>Ehsan Roshani </a:t>
            </a:r>
            <a:br>
              <a:rPr lang="en-US"/>
            </a:br>
            <a:br>
              <a:rPr lang="en-US"/>
            </a:br>
            <a:endParaRPr/>
          </a:p>
        </p:txBody>
      </p:sp>
      <p:sp>
        <p:nvSpPr>
          <p:cNvPr id="93" name="Google Shape;93;p6"/>
          <p:cNvSpPr txBox="1"/>
          <p:nvPr/>
        </p:nvSpPr>
        <p:spPr>
          <a:xfrm>
            <a:off x="21572984" y="10026352"/>
            <a:ext cx="2736304" cy="471924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Ehsan Roshani</a:t>
            </a:r>
            <a:endParaRPr b="0" i="0" sz="24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94" name="Google Shape;94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22848" y="2589590"/>
            <a:ext cx="19750136" cy="9875068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7"/>
          <p:cNvSpPr txBox="1"/>
          <p:nvPr>
            <p:ph type="title"/>
          </p:nvPr>
        </p:nvSpPr>
        <p:spPr>
          <a:xfrm>
            <a:off x="1556600" y="1313384"/>
            <a:ext cx="17826260" cy="14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 fontScale="90000"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Helvetica Neue"/>
              <a:buNone/>
            </a:pPr>
            <a:r>
              <a:rPr lang="en-US" sz="5300"/>
              <a:t>Outing:</a:t>
            </a:r>
            <a:r>
              <a:rPr lang="en-US" sz="6000"/>
              <a:t> </a:t>
            </a:r>
            <a:r>
              <a:rPr lang="en-US" sz="5300"/>
              <a:t>Gatineau Park, October 29</a:t>
            </a:r>
            <a:br>
              <a:rPr lang="en-US"/>
            </a:br>
            <a:endParaRPr/>
          </a:p>
        </p:txBody>
      </p:sp>
      <p:sp>
        <p:nvSpPr>
          <p:cNvPr id="100" name="Google Shape;100;p7"/>
          <p:cNvSpPr txBox="1"/>
          <p:nvPr/>
        </p:nvSpPr>
        <p:spPr>
          <a:xfrm>
            <a:off x="20892698" y="10026352"/>
            <a:ext cx="2736304" cy="471924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Ehsan Roshani</a:t>
            </a:r>
            <a:endParaRPr b="0" i="0" sz="24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01" name="Google Shape;101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94856" y="2537520"/>
            <a:ext cx="18578064" cy="9289032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8"/>
          <p:cNvSpPr txBox="1"/>
          <p:nvPr>
            <p:ph type="title"/>
          </p:nvPr>
        </p:nvSpPr>
        <p:spPr>
          <a:xfrm>
            <a:off x="1556600" y="1313384"/>
            <a:ext cx="17826260" cy="14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 fontScale="90000"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Helvetica Neue"/>
              <a:buNone/>
            </a:pPr>
            <a:r>
              <a:rPr lang="en-US" sz="5300"/>
              <a:t>Outing:</a:t>
            </a:r>
            <a:r>
              <a:rPr lang="en-US" sz="6000"/>
              <a:t> </a:t>
            </a:r>
            <a:r>
              <a:rPr lang="en-US" sz="5300"/>
              <a:t>Gatineau Park, October 29</a:t>
            </a:r>
            <a:br>
              <a:rPr lang="en-US"/>
            </a:br>
            <a:endParaRPr/>
          </a:p>
        </p:txBody>
      </p:sp>
      <p:sp>
        <p:nvSpPr>
          <p:cNvPr id="107" name="Google Shape;107;p8"/>
          <p:cNvSpPr txBox="1"/>
          <p:nvPr/>
        </p:nvSpPr>
        <p:spPr>
          <a:xfrm>
            <a:off x="19104768" y="8730208"/>
            <a:ext cx="2736304" cy="471924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Ehsan Roshani</a:t>
            </a:r>
            <a:endParaRPr b="0" i="0" sz="24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08" name="Google Shape;108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6984" y="2465511"/>
            <a:ext cx="16057784" cy="10705189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9"/>
          <p:cNvSpPr txBox="1"/>
          <p:nvPr>
            <p:ph type="title"/>
          </p:nvPr>
        </p:nvSpPr>
        <p:spPr>
          <a:xfrm>
            <a:off x="1556600" y="1313384"/>
            <a:ext cx="17826260" cy="14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Font typeface="Helvetica Neue"/>
              <a:buNone/>
            </a:pPr>
            <a:r>
              <a:rPr lang="en-US" sz="5300"/>
              <a:t>Outing:</a:t>
            </a:r>
            <a:r>
              <a:rPr lang="en-US" sz="6000"/>
              <a:t> </a:t>
            </a:r>
            <a:r>
              <a:rPr lang="en-US" sz="5300"/>
              <a:t>Gatineau Park, October 29</a:t>
            </a:r>
            <a:endParaRPr/>
          </a:p>
        </p:txBody>
      </p:sp>
      <p:sp>
        <p:nvSpPr>
          <p:cNvPr id="114" name="Google Shape;114;p9"/>
          <p:cNvSpPr txBox="1"/>
          <p:nvPr/>
        </p:nvSpPr>
        <p:spPr>
          <a:xfrm>
            <a:off x="19896856" y="8730208"/>
            <a:ext cx="2736304" cy="471924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Jean-Francois Riel</a:t>
            </a:r>
            <a:endParaRPr b="0" i="0" sz="24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15" name="Google Shape;115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51040" y="2393504"/>
            <a:ext cx="15949772" cy="10633182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ALAN WHITE</dc:creator>
</cp:coreProperties>
</file>