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319" r:id="rId5"/>
    <p:sldId id="318" r:id="rId6"/>
    <p:sldId id="335" r:id="rId7"/>
    <p:sldId id="259" r:id="rId8"/>
    <p:sldId id="310" r:id="rId9"/>
    <p:sldId id="337" r:id="rId10"/>
    <p:sldId id="338" r:id="rId11"/>
    <p:sldId id="313" r:id="rId12"/>
    <p:sldId id="336" r:id="rId13"/>
    <p:sldId id="339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09" r:id="rId23"/>
    <p:sldId id="302" r:id="rId24"/>
    <p:sldId id="307" r:id="rId25"/>
    <p:sldId id="340" r:id="rId26"/>
    <p:sldId id="330" r:id="rId27"/>
  </p:sldIdLst>
  <p:sldSz cx="24384000" cy="13716000"/>
  <p:notesSz cx="7045325" cy="9345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22" autoAdjust="0"/>
  </p:normalViewPr>
  <p:slideViewPr>
    <p:cSldViewPr showGuides="1">
      <p:cViewPr varScale="1">
        <p:scale>
          <a:sx n="55" d="100"/>
          <a:sy n="55" d="100"/>
        </p:scale>
        <p:origin x="-582" y="-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407988" y="701675"/>
            <a:ext cx="6229350" cy="3503613"/>
          </a:xfrm>
          <a:prstGeom prst="rect">
            <a:avLst/>
          </a:prstGeom>
        </p:spPr>
        <p:txBody>
          <a:bodyPr lIns="93104" tIns="46552" rIns="93104" bIns="46552"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lIns="93104" tIns="46552" rIns="93104" bIns="4655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9916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92709243_1322x1323.jpeg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824910546_2681x1332.jpg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59" r:id="rId8"/>
    <p:sldLayoutId id="2147483661" r:id="rId9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twitter.com/OrleansPhotoClb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Ken Udle - September 7, 2020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CA" dirty="0" smtClean="0"/>
              <a:t>Alan White –</a:t>
            </a:r>
            <a:r>
              <a:rPr dirty="0" smtClean="0"/>
              <a:t> </a:t>
            </a:r>
            <a:r>
              <a:rPr lang="en-CA" dirty="0" smtClean="0"/>
              <a:t>October 8</a:t>
            </a:r>
            <a:r>
              <a:rPr dirty="0" smtClean="0"/>
              <a:t>, </a:t>
            </a:r>
            <a:r>
              <a:rPr lang="en-CA" dirty="0" smtClean="0"/>
              <a:t>2022</a:t>
            </a:r>
            <a:endParaRPr dirty="0"/>
          </a:p>
        </p:txBody>
      </p:sp>
      <p:sp>
        <p:nvSpPr>
          <p:cNvPr id="172" name="CPOPC September 202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CPOPC </a:t>
            </a:r>
            <a:r>
              <a:rPr lang="en-CA" dirty="0" smtClean="0"/>
              <a:t>October</a:t>
            </a:r>
            <a:r>
              <a:rPr dirty="0" smtClean="0"/>
              <a:t> 202</a:t>
            </a:r>
            <a:r>
              <a:rPr lang="en-CA" dirty="0" smtClean="0"/>
              <a:t>2</a:t>
            </a:r>
            <a:endParaRPr dirty="0"/>
          </a:p>
        </p:txBody>
      </p:sp>
      <p:pic>
        <p:nvPicPr>
          <p:cNvPr id="174" name="CPOPC logo on black.png" descr="CPOPC logo on 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33" y="1085820"/>
            <a:ext cx="6734106" cy="3373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42D343-B41D-0129-8A5D-987775D2B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471" y="737320"/>
            <a:ext cx="9145016" cy="914501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96CFEF-B84E-CAD6-5CDF-89B5F4746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0" y="501520"/>
            <a:ext cx="8568952" cy="571263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6C538D-9764-3FFE-FCEE-DFF6DD520CE4}"/>
              </a:ext>
            </a:extLst>
          </p:cNvPr>
          <p:cNvSpPr txBox="1"/>
          <p:nvPr/>
        </p:nvSpPr>
        <p:spPr>
          <a:xfrm>
            <a:off x="6575376" y="6396335"/>
            <a:ext cx="239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second, f22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BD9900-F2B1-9121-419B-D2E8660C1397}"/>
              </a:ext>
            </a:extLst>
          </p:cNvPr>
          <p:cNvSpPr txBox="1"/>
          <p:nvPr/>
        </p:nvSpPr>
        <p:spPr>
          <a:xfrm>
            <a:off x="18816736" y="10155497"/>
            <a:ext cx="371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Zoomed 1/5 second, f22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CBE38B-0F7C-51BA-7AAC-4C0A60E13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0" y="7376357"/>
            <a:ext cx="8856983" cy="571077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64CAAE-86F8-B820-6722-E82E2D1AAFEE}"/>
              </a:ext>
            </a:extLst>
          </p:cNvPr>
          <p:cNvSpPr txBox="1"/>
          <p:nvPr/>
        </p:nvSpPr>
        <p:spPr>
          <a:xfrm>
            <a:off x="10247783" y="8298160"/>
            <a:ext cx="230425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/>
              <a:t>1 sec, f11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28030E6-DA28-39E0-415B-075AFF33521B}"/>
              </a:ext>
            </a:extLst>
          </p:cNvPr>
          <p:cNvSpPr txBox="1"/>
          <p:nvPr/>
        </p:nvSpPr>
        <p:spPr>
          <a:xfrm>
            <a:off x="13632160" y="10175401"/>
            <a:ext cx="28803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Marianne Pethke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38-C1F7-D2FA-96ED-3ED28981A5DF}"/>
              </a:ext>
            </a:extLst>
          </p:cNvPr>
          <p:cNvSpPr txBox="1"/>
          <p:nvPr/>
        </p:nvSpPr>
        <p:spPr>
          <a:xfrm>
            <a:off x="886743" y="6325900"/>
            <a:ext cx="28803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Lynda Buske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7DAA743-2130-F474-5A0B-DB00AAF61C2B}"/>
              </a:ext>
            </a:extLst>
          </p:cNvPr>
          <p:cNvSpPr txBox="1"/>
          <p:nvPr/>
        </p:nvSpPr>
        <p:spPr>
          <a:xfrm>
            <a:off x="10679832" y="12155234"/>
            <a:ext cx="52565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Easy to get long exposures at night!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2977176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06" y="1048142"/>
            <a:ext cx="22140934" cy="1435100"/>
          </a:xfrm>
        </p:spPr>
        <p:txBody>
          <a:bodyPr>
            <a:noAutofit/>
          </a:bodyPr>
          <a:lstStyle/>
          <a:p>
            <a:r>
              <a:rPr lang="en-US" sz="7000" dirty="0"/>
              <a:t>October challenge – Aged or weathered surfaces </a:t>
            </a:r>
            <a:br>
              <a:rPr lang="en-US" sz="7000" dirty="0"/>
            </a:br>
            <a:endParaRPr lang="en-US" sz="7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51D6E4-7048-0186-5A75-2A880C4BC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456" y="6858000"/>
            <a:ext cx="5158895" cy="6480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A56084-E3EE-A842-A972-4F29E9EF1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832" y="4787889"/>
            <a:ext cx="7371624" cy="4914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90DB8E-390F-2438-E9DE-CBA6ED8E0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330" y="2393504"/>
            <a:ext cx="5758387" cy="4464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E18A54-797C-7622-4888-A0163394DB6E}"/>
              </a:ext>
            </a:extLst>
          </p:cNvPr>
          <p:cNvSpPr txBox="1"/>
          <p:nvPr/>
        </p:nvSpPr>
        <p:spPr>
          <a:xfrm>
            <a:off x="889636" y="3185592"/>
            <a:ext cx="10568196" cy="8551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 object(s) that emphasizes texture caused by age, weather, use, etc. This could include animate or inanimate objects. 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Submission deadline: </a:t>
            </a:r>
            <a:r>
              <a:rPr lang="en-US" sz="45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Saturday, October 1,</a:t>
            </a: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 (midnight)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Voting deadline: </a:t>
            </a: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Thursday, October 6, 2022 (midnight)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archived images are allowed.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0268A7-1DEF-B833-A838-DB67FCE4198F}"/>
              </a:ext>
            </a:extLst>
          </p:cNvPr>
          <p:cNvSpPr txBox="1"/>
          <p:nvPr/>
        </p:nvSpPr>
        <p:spPr>
          <a:xfrm>
            <a:off x="15143644" y="2480089"/>
            <a:ext cx="337165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Zdenek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Machacek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75E3E0-5F93-1AF3-DBE7-588029950BB9}"/>
              </a:ext>
            </a:extLst>
          </p:cNvPr>
          <p:cNvSpPr txBox="1"/>
          <p:nvPr/>
        </p:nvSpPr>
        <p:spPr>
          <a:xfrm>
            <a:off x="10967864" y="9862398"/>
            <a:ext cx="31683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Mick Haupt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C71B4F9-0193-DF83-D975-87F9D764DEDF}"/>
              </a:ext>
            </a:extLst>
          </p:cNvPr>
          <p:cNvSpPr txBox="1"/>
          <p:nvPr/>
        </p:nvSpPr>
        <p:spPr>
          <a:xfrm>
            <a:off x="16368464" y="12431896"/>
            <a:ext cx="27363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Nina Hill</a:t>
            </a:r>
          </a:p>
        </p:txBody>
      </p:sp>
    </p:spTree>
    <p:extLst>
      <p:ext uri="{BB962C8B-B14F-4D97-AF65-F5344CB8AC3E}">
        <p14:creationId xmlns:p14="http://schemas.microsoft.com/office/powerpoint/2010/main" val="2285093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06" y="1048142"/>
            <a:ext cx="22140934" cy="1435100"/>
          </a:xfrm>
        </p:spPr>
        <p:txBody>
          <a:bodyPr>
            <a:noAutofit/>
          </a:bodyPr>
          <a:lstStyle/>
          <a:p>
            <a:r>
              <a:rPr lang="en-US" sz="7000" dirty="0"/>
              <a:t>November challenge – Rocks</a:t>
            </a:r>
            <a:br>
              <a:rPr lang="en-US" sz="7000" dirty="0"/>
            </a:br>
            <a:endParaRPr lang="en-US" sz="7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E18A54-797C-7622-4888-A0163394DB6E}"/>
              </a:ext>
            </a:extLst>
          </p:cNvPr>
          <p:cNvSpPr txBox="1"/>
          <p:nvPr/>
        </p:nvSpPr>
        <p:spPr>
          <a:xfrm>
            <a:off x="889636" y="3724202"/>
            <a:ext cx="10568196" cy="74738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 pebble, stone, rock, boulder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topic: Rock faces, mountains, sand.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Submission deadline: </a:t>
            </a:r>
            <a:r>
              <a:rPr lang="en-US" sz="45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Saturday, Nov 5,</a:t>
            </a: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 (midnight)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Voting deadline: </a:t>
            </a: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Thursday, Nov 10, 2022 (midnight)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archived images are allowed.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FC9B94-46DA-4983-C8EA-F752E2FA8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685" y="2852936"/>
            <a:ext cx="5321305" cy="8010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66FEC3-835C-9348-A702-7532DEF1D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056" y="521296"/>
            <a:ext cx="5063547" cy="7595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4CC8D22-6DA9-07E2-9BDB-AB0133EC7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520" y="8643462"/>
            <a:ext cx="7106680" cy="47377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D15482-8D84-15C6-932F-2F3B3B61346E}"/>
              </a:ext>
            </a:extLst>
          </p:cNvPr>
          <p:cNvSpPr txBox="1"/>
          <p:nvPr/>
        </p:nvSpPr>
        <p:spPr>
          <a:xfrm>
            <a:off x="10827775" y="11159517"/>
            <a:ext cx="31721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Andrew Charney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9118AD-F1A2-22CA-F091-25A83DC83463}"/>
              </a:ext>
            </a:extLst>
          </p:cNvPr>
          <p:cNvSpPr txBox="1"/>
          <p:nvPr/>
        </p:nvSpPr>
        <p:spPr>
          <a:xfrm>
            <a:off x="13850148" y="12638080"/>
            <a:ext cx="31721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Oliver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Paaske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D3E57E-8CB4-2050-5BFD-BBDB8E3AA5D1}"/>
              </a:ext>
            </a:extLst>
          </p:cNvPr>
          <p:cNvSpPr txBox="1"/>
          <p:nvPr/>
        </p:nvSpPr>
        <p:spPr>
          <a:xfrm>
            <a:off x="15286452" y="841958"/>
            <a:ext cx="31721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Maxwell Ingham</a:t>
            </a:r>
          </a:p>
        </p:txBody>
      </p:sp>
    </p:spTree>
    <p:extLst>
      <p:ext uri="{BB962C8B-B14F-4D97-AF65-F5344CB8AC3E}">
        <p14:creationId xmlns:p14="http://schemas.microsoft.com/office/powerpoint/2010/main" val="410929853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06" y="1048142"/>
            <a:ext cx="22140934" cy="1435100"/>
          </a:xfrm>
        </p:spPr>
        <p:txBody>
          <a:bodyPr>
            <a:noAutofit/>
          </a:bodyPr>
          <a:lstStyle/>
          <a:p>
            <a:r>
              <a:rPr lang="en-US" sz="7000" dirty="0" smtClean="0"/>
              <a:t>Fall Competition – Close Up</a:t>
            </a:r>
            <a:r>
              <a:rPr lang="en-US" sz="7000" dirty="0"/>
              <a:t/>
            </a:r>
            <a:br>
              <a:rPr lang="en-US" sz="7000" dirty="0"/>
            </a:br>
            <a:endParaRPr lang="en-US" sz="7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E18A54-797C-7622-4888-A0163394DB6E}"/>
              </a:ext>
            </a:extLst>
          </p:cNvPr>
          <p:cNvSpPr txBox="1"/>
          <p:nvPr/>
        </p:nvSpPr>
        <p:spPr>
          <a:xfrm>
            <a:off x="889636" y="4147393"/>
            <a:ext cx="10568196" cy="6627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CA" sz="4000" dirty="0" smtClean="0"/>
              <a:t>A </a:t>
            </a:r>
            <a:r>
              <a:rPr lang="en-CA" sz="4000" dirty="0"/>
              <a:t>tightly cropped shot that shows a subject (or object) up close and with perhaps more detail than the human eye usually </a:t>
            </a:r>
            <a:r>
              <a:rPr lang="en-CA" sz="4000" dirty="0" smtClean="0"/>
              <a:t>perceives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CA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Images must have been taken since June 2022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Submit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to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</a:t>
            </a: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Submission 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deadline: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Saturday  Nov 19, 2022 </a:t>
            </a:r>
            <a:r>
              <a:rPr lang="en-US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(midnight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D15482-8D84-15C6-932F-2F3B3B61346E}"/>
              </a:ext>
            </a:extLst>
          </p:cNvPr>
          <p:cNvSpPr txBox="1"/>
          <p:nvPr/>
        </p:nvSpPr>
        <p:spPr>
          <a:xfrm>
            <a:off x="14673064" y="6621915"/>
            <a:ext cx="317213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CA" dirty="0"/>
              <a:t>Paul </a:t>
            </a:r>
            <a:r>
              <a:rPr lang="en-CA" dirty="0" err="1"/>
              <a:t>Kapischka</a:t>
            </a:r>
            <a:r>
              <a:rPr lang="en-CA" dirty="0"/>
              <a:t> on </a:t>
            </a:r>
            <a:r>
              <a:rPr lang="en-CA" dirty="0" err="1"/>
              <a:t>Unsplash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9118AD-F1A2-22CA-F091-25A83DC83463}"/>
              </a:ext>
            </a:extLst>
          </p:cNvPr>
          <p:cNvSpPr txBox="1"/>
          <p:nvPr/>
        </p:nvSpPr>
        <p:spPr>
          <a:xfrm>
            <a:off x="17022283" y="10613989"/>
            <a:ext cx="317213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CA" dirty="0" smtClean="0"/>
              <a:t>Amanda </a:t>
            </a:r>
            <a:r>
              <a:rPr lang="en-CA" dirty="0" err="1"/>
              <a:t>Dalbjorn</a:t>
            </a:r>
            <a:r>
              <a:rPr lang="en-CA" dirty="0"/>
              <a:t> on </a:t>
            </a:r>
            <a:r>
              <a:rPr lang="en-CA" dirty="0" err="1"/>
              <a:t>Unsplash</a:t>
            </a:r>
            <a:r>
              <a:rPr lang="en-CA" dirty="0"/>
              <a:t>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D3E57E-8CB4-2050-5BFD-BBDB8E3AA5D1}"/>
              </a:ext>
            </a:extLst>
          </p:cNvPr>
          <p:cNvSpPr txBox="1"/>
          <p:nvPr/>
        </p:nvSpPr>
        <p:spPr>
          <a:xfrm>
            <a:off x="18777519" y="3359580"/>
            <a:ext cx="317213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CA" dirty="0"/>
              <a:t>Jason Leung on </a:t>
            </a:r>
            <a:r>
              <a:rPr lang="en-CA" dirty="0" err="1"/>
              <a:t>Unsplash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050" name="Picture 2" descr="https://cpopc.ca/wp-content/uploads/2022/08/Jason-Leung-on-Unsplash-4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653" y="2351457"/>
            <a:ext cx="4234630" cy="31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popc.ca/wp-content/uploads/2022/08/Paul-Kapischka-on-Unsplash-4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586" y="5396438"/>
            <a:ext cx="4318589" cy="323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popc.ca/wp-content/uploads/2022/08/Amanda-Dalbjorn-on-Unsplash-4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64" y="8198514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06265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952500"/>
            <a:ext cx="14729916" cy="1435100"/>
          </a:xfrm>
        </p:spPr>
        <p:txBody>
          <a:bodyPr>
            <a:normAutofit/>
          </a:bodyPr>
          <a:lstStyle/>
          <a:p>
            <a:r>
              <a:rPr lang="en-US" sz="7200" dirty="0"/>
              <a:t>Travel photography </a:t>
            </a:r>
            <a:r>
              <a:rPr lang="en-US" sz="7200" dirty="0" smtClean="0"/>
              <a:t>tips </a:t>
            </a:r>
            <a:r>
              <a:rPr lang="en-US" sz="7200" dirty="0"/>
              <a:t>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0ADA66-AD7C-4A11-B619-851F6DF2098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58528" y="4393184"/>
            <a:ext cx="8573232" cy="9649916"/>
          </a:xfrm>
        </p:spPr>
        <p:txBody>
          <a:bodyPr>
            <a:normAutofit/>
          </a:bodyPr>
          <a:lstStyle/>
          <a:p>
            <a:pPr algn="l"/>
            <a:r>
              <a:rPr lang="en-CA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Can provide context</a:t>
            </a:r>
          </a:p>
          <a:p>
            <a:pPr algn="l"/>
            <a:r>
              <a:rPr lang="en-CA" dirty="0">
                <a:solidFill>
                  <a:schemeClr val="tx1"/>
                </a:solidFill>
                <a:latin typeface="Open Sans" panose="020B0606030504020204" pitchFamily="34" charset="0"/>
              </a:rPr>
              <a:t>Adds 3D effect</a:t>
            </a:r>
          </a:p>
          <a:p>
            <a:r>
              <a:rPr lang="en-CA" dirty="0">
                <a:solidFill>
                  <a:schemeClr val="tx1"/>
                </a:solidFill>
                <a:latin typeface="Open Sans" panose="020B0606030504020204" pitchFamily="34" charset="0"/>
              </a:rPr>
              <a:t>Can set the mood</a:t>
            </a:r>
            <a:endParaRPr lang="en-CA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CA" dirty="0">
                <a:solidFill>
                  <a:schemeClr val="tx1"/>
                </a:solidFill>
                <a:latin typeface="Open Sans" panose="020B0606030504020204" pitchFamily="34" charset="0"/>
              </a:rPr>
              <a:t>Can frame the main subject</a:t>
            </a:r>
          </a:p>
          <a:p>
            <a:pPr algn="l"/>
            <a:endParaRPr lang="en-CA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9E617D-3960-3B39-2108-E433F25A5381}"/>
              </a:ext>
            </a:extLst>
          </p:cNvPr>
          <p:cNvSpPr txBox="1">
            <a:spLocks/>
          </p:cNvSpPr>
          <p:nvPr/>
        </p:nvSpPr>
        <p:spPr>
          <a:xfrm>
            <a:off x="1458528" y="2996277"/>
            <a:ext cx="14729916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6000" dirty="0"/>
              <a:t>Use foreground to help tell your story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9AC9F0-7950-668C-8AC1-0267A7835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32" y="4393184"/>
            <a:ext cx="12829934" cy="888497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704144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47A3E6-884A-8C30-E34E-0B17BD1A90C3}"/>
              </a:ext>
            </a:extLst>
          </p:cNvPr>
          <p:cNvSpPr txBox="1"/>
          <p:nvPr/>
        </p:nvSpPr>
        <p:spPr>
          <a:xfrm>
            <a:off x="7799512" y="521296"/>
            <a:ext cx="799288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Use foreground to show context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F18C9CEC-2587-9C60-0340-81B2CC65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04" y="1385496"/>
            <a:ext cx="8424936" cy="1123122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A4CF05F-8712-2B72-100C-9C9CF4285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088" y="1385496"/>
            <a:ext cx="8640960" cy="1121587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89177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3FADAD-F109-229A-589F-98005F9086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448" y="953344"/>
            <a:ext cx="16057784" cy="1204333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E95AB6-3DA8-1990-B4A6-E701A52C747B}"/>
              </a:ext>
            </a:extLst>
          </p:cNvPr>
          <p:cNvSpPr txBox="1"/>
          <p:nvPr/>
        </p:nvSpPr>
        <p:spPr>
          <a:xfrm>
            <a:off x="1246784" y="8875385"/>
            <a:ext cx="525658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Invite people to step into your story</a:t>
            </a:r>
          </a:p>
        </p:txBody>
      </p:sp>
    </p:spTree>
    <p:extLst>
      <p:ext uri="{BB962C8B-B14F-4D97-AF65-F5344CB8AC3E}">
        <p14:creationId xmlns:p14="http://schemas.microsoft.com/office/powerpoint/2010/main" val="4127930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E9EF07-E124-98EF-61CC-53314016E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8" y="665312"/>
            <a:ext cx="13603028" cy="803751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B871C9-5A67-1121-247F-A7FEFB5AA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48" y="4841776"/>
            <a:ext cx="13338785" cy="836450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2C6C50-D951-B0AB-9604-17C7AFCD9930}"/>
              </a:ext>
            </a:extLst>
          </p:cNvPr>
          <p:cNvSpPr txBox="1"/>
          <p:nvPr/>
        </p:nvSpPr>
        <p:spPr>
          <a:xfrm>
            <a:off x="14640272" y="1601416"/>
            <a:ext cx="6552728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View from the lookout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20CEA9-778F-F552-5370-97A8E19063E5}"/>
              </a:ext>
            </a:extLst>
          </p:cNvPr>
          <p:cNvSpPr txBox="1"/>
          <p:nvPr/>
        </p:nvSpPr>
        <p:spPr>
          <a:xfrm>
            <a:off x="3846720" y="11898560"/>
            <a:ext cx="6552728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Foreground adds depth</a:t>
            </a:r>
          </a:p>
        </p:txBody>
      </p:sp>
    </p:spTree>
    <p:extLst>
      <p:ext uri="{BB962C8B-B14F-4D97-AF65-F5344CB8AC3E}">
        <p14:creationId xmlns:p14="http://schemas.microsoft.com/office/powerpoint/2010/main" val="1568712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5BFE45-B800-B50B-AF3D-1BDB62A78B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744" y="828800"/>
            <a:ext cx="13045049" cy="732534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3F30A2-ED86-982D-A304-B6D368DDC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792" y="4691994"/>
            <a:ext cx="13294450" cy="818029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0D23741-49A4-8BD4-5239-5FB761FC6DDC}"/>
              </a:ext>
            </a:extLst>
          </p:cNvPr>
          <p:cNvSpPr txBox="1"/>
          <p:nvPr/>
        </p:nvSpPr>
        <p:spPr>
          <a:xfrm>
            <a:off x="14154917" y="2481839"/>
            <a:ext cx="875794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Use long depth of field if you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want everything in focus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76149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FE63F9-8E1D-A1EC-8547-73D31E2E5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000500"/>
            <a:ext cx="7620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B65590-6724-2A94-BAD2-AC977BAAA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00" y="4150500"/>
            <a:ext cx="7620000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1D995A-01A4-CAA5-BFD7-9B1ECB613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92" y="1003969"/>
            <a:ext cx="18006765" cy="12008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7A3E30B-79C7-F064-C462-68F6BD515230}"/>
              </a:ext>
            </a:extLst>
          </p:cNvPr>
          <p:cNvSpPr txBox="1"/>
          <p:nvPr/>
        </p:nvSpPr>
        <p:spPr>
          <a:xfrm>
            <a:off x="742728" y="3025874"/>
            <a:ext cx="3312368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Set the scene and add a mood</a:t>
            </a:r>
          </a:p>
        </p:txBody>
      </p:sp>
    </p:spTree>
    <p:extLst>
      <p:ext uri="{BB962C8B-B14F-4D97-AF65-F5344CB8AC3E}">
        <p14:creationId xmlns:p14="http://schemas.microsoft.com/office/powerpoint/2010/main" val="28665819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Welc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Welcome</a:t>
            </a:r>
          </a:p>
        </p:txBody>
      </p:sp>
      <p:sp>
        <p:nvSpPr>
          <p:cNvPr id="178" name="Acknowledgement of prospective members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10553452" cy="82560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000" dirty="0"/>
              <a:t>Acknowledgement of </a:t>
            </a:r>
            <a:r>
              <a:rPr lang="en-CA" sz="4000" dirty="0" smtClean="0"/>
              <a:t>guests and </a:t>
            </a:r>
            <a:r>
              <a:rPr sz="4000" dirty="0" smtClean="0"/>
              <a:t>prospective </a:t>
            </a:r>
            <a:r>
              <a:rPr sz="4000" dirty="0"/>
              <a:t>members</a:t>
            </a:r>
          </a:p>
          <a:p>
            <a:r>
              <a:rPr lang="en-CA" sz="4000" dirty="0" smtClean="0"/>
              <a:t>Membership dues reminder</a:t>
            </a:r>
          </a:p>
          <a:p>
            <a:r>
              <a:rPr lang="en-CA" sz="4000" dirty="0" smtClean="0"/>
              <a:t>Zoom difficulties? - Email John Miner  </a:t>
            </a:r>
            <a:r>
              <a:rPr lang="en-CA" sz="4000" dirty="0" smtClean="0">
                <a:solidFill>
                  <a:srgbClr val="FFC000"/>
                </a:solidFill>
              </a:rPr>
              <a:t>john@miner.ca</a:t>
            </a:r>
            <a:endParaRPr sz="4000" dirty="0">
              <a:solidFill>
                <a:srgbClr val="FFC000"/>
              </a:solidFill>
            </a:endParaRPr>
          </a:p>
          <a:p>
            <a:r>
              <a:rPr lang="en-CA" sz="4000" dirty="0" smtClean="0"/>
              <a:t>10 min b</a:t>
            </a:r>
            <a:r>
              <a:rPr sz="4000" dirty="0" err="1" smtClean="0"/>
              <a:t>reak</a:t>
            </a:r>
            <a:r>
              <a:rPr sz="4000" dirty="0" smtClean="0"/>
              <a:t> </a:t>
            </a:r>
            <a:r>
              <a:rPr sz="4000" dirty="0"/>
              <a:t>between 10:30 and 11am</a:t>
            </a:r>
          </a:p>
          <a:p>
            <a:r>
              <a:rPr sz="4000" dirty="0"/>
              <a:t>Our agenda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21998" y="10836608"/>
            <a:ext cx="65527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dirty="0" smtClean="0"/>
              <a:t>Beverly Dawson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027" name="Picture 3" descr="C:\Users\ALAN\Documents\CPOPC\member's images\BeverleyDawson_Architecture_2-757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990" y="1097359"/>
            <a:ext cx="7908826" cy="106983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B89E5D-2A4D-C27A-DB8A-5D621CA98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5"/>
            <a:ext cx="9894636" cy="645790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01D603-F9F0-3F57-B07C-DD4575658DAB}"/>
              </a:ext>
            </a:extLst>
          </p:cNvPr>
          <p:cNvSpPr txBox="1"/>
          <p:nvPr/>
        </p:nvSpPr>
        <p:spPr>
          <a:xfrm>
            <a:off x="11039873" y="3128243"/>
            <a:ext cx="460851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Frame it!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85DA1B-3C24-A8C2-EFA3-461088140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42" y="6281936"/>
            <a:ext cx="9519463" cy="713959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136CF40-5ABA-A90C-8292-DD8042B2D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472" y="233264"/>
            <a:ext cx="7200800" cy="899889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557081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F7D40446-FAAD-BE9F-6CFD-2CB44CA3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6" y="665312"/>
            <a:ext cx="12011238" cy="904387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FF4819-0AD6-DA4C-D5A5-2E2E2D78B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64" y="4049688"/>
            <a:ext cx="12457384" cy="934068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EE1355-B664-5451-BFA3-8D84F6E74415}"/>
              </a:ext>
            </a:extLst>
          </p:cNvPr>
          <p:cNvSpPr txBox="1"/>
          <p:nvPr/>
        </p:nvSpPr>
        <p:spPr>
          <a:xfrm>
            <a:off x="13776176" y="1576511"/>
            <a:ext cx="525658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Foreground can even show motion</a:t>
            </a:r>
          </a:p>
        </p:txBody>
      </p:sp>
    </p:spTree>
    <p:extLst>
      <p:ext uri="{BB962C8B-B14F-4D97-AF65-F5344CB8AC3E}">
        <p14:creationId xmlns:p14="http://schemas.microsoft.com/office/powerpoint/2010/main" val="3972046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913923DB-6C1C-81BD-D60E-E2AEACB72970}"/>
              </a:ext>
            </a:extLst>
          </p:cNvPr>
          <p:cNvSpPr txBox="1">
            <a:spLocks/>
          </p:cNvSpPr>
          <p:nvPr/>
        </p:nvSpPr>
        <p:spPr>
          <a:xfrm>
            <a:off x="1606824" y="1185643"/>
            <a:ext cx="17826260" cy="11358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6500" dirty="0" smtClean="0"/>
              <a:t>Feedback Group</a:t>
            </a:r>
            <a:endParaRPr lang="en-US" sz="6000" dirty="0"/>
          </a:p>
          <a:p>
            <a:pPr hangingPunct="1"/>
            <a:endParaRPr lang="en-US" sz="60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7489921-8611-35F4-68A5-88DC7834416C}"/>
              </a:ext>
            </a:extLst>
          </p:cNvPr>
          <p:cNvSpPr txBox="1"/>
          <p:nvPr/>
        </p:nvSpPr>
        <p:spPr>
          <a:xfrm>
            <a:off x="1390800" y="2465512"/>
            <a:ext cx="10945216" cy="10228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Ken Udle is not able to continue leading the group this year</a:t>
            </a:r>
          </a:p>
          <a:p>
            <a:pPr marL="342900" indent="-342900" algn="l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sz="4000" dirty="0" smtClean="0"/>
              <a:t>The group allowed more in-depth discussion and suggestions for improvement of </a:t>
            </a:r>
            <a:r>
              <a:rPr lang="en-US" sz="4000" dirty="0"/>
              <a:t>images</a:t>
            </a:r>
            <a:r>
              <a:rPr lang="en-US" sz="4000" dirty="0" smtClean="0"/>
              <a:t> than the challenge critiques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pPr marL="342900" indent="-342900" algn="l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sz="4000" dirty="0"/>
              <a:t>Alternative </a:t>
            </a:r>
            <a:r>
              <a:rPr lang="en-US" sz="4000" dirty="0" smtClean="0"/>
              <a:t>formats </a:t>
            </a:r>
            <a:r>
              <a:rPr lang="en-US" sz="4000" dirty="0"/>
              <a:t>are being considered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 smtClean="0"/>
              <a:t>We need members to demonstrate interest in continuing this club activity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Please contact 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  <a:sym typeface="Helvetica Neue"/>
              </a:rPr>
              <a:t>President@CPOPC.ca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if you wish the activity to continue 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pPr lvl="3" indent="0" algn="l">
              <a:spcBef>
                <a:spcPts val="4200"/>
              </a:spcBef>
            </a:pPr>
            <a:r>
              <a:rPr lang="en-US" sz="4800" dirty="0"/>
              <a:t>     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52440" y="11102600"/>
            <a:ext cx="52565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Paul Downing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074" name="Picture 2" descr="C:\Users\ALAN\Documents\CPOPC\member's images\PaulDowning_RepeatingPatterns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112" y="3172251"/>
            <a:ext cx="9753600" cy="731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551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840" y="1313384"/>
            <a:ext cx="17826260" cy="143510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2022-23 </a:t>
            </a:r>
            <a:r>
              <a:rPr lang="en-US" sz="6700" dirty="0" smtClean="0"/>
              <a:t>Speaker and Topics Schedule</a:t>
            </a:r>
            <a:br>
              <a:rPr lang="en-US" sz="6700" dirty="0" smtClean="0"/>
            </a:br>
            <a:r>
              <a:rPr lang="en-US" sz="5300" b="0" dirty="0" smtClean="0"/>
              <a:t>Programs Director</a:t>
            </a:r>
            <a:r>
              <a:rPr lang="en-US" sz="6000" b="0" dirty="0" smtClean="0"/>
              <a:t>;</a:t>
            </a:r>
            <a:r>
              <a:rPr lang="en-US" sz="6000" dirty="0" smtClean="0"/>
              <a:t> </a:t>
            </a:r>
            <a:r>
              <a:rPr lang="en-US" sz="5300" b="0" dirty="0" smtClean="0"/>
              <a:t>Marianne </a:t>
            </a:r>
            <a:r>
              <a:rPr lang="en-US" sz="5300" b="0" dirty="0" err="1" smtClean="0"/>
              <a:t>Pethke</a:t>
            </a:r>
            <a:r>
              <a:rPr lang="en-US" dirty="0"/>
              <a:t/>
            </a:r>
            <a:br>
              <a:rPr lang="en-US" dirty="0"/>
            </a:br>
            <a:r>
              <a:rPr lang="en-US" sz="5300" b="0" dirty="0" smtClean="0"/>
              <a:t>Competitions Director; Lynda Buske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84" y="3926969"/>
            <a:ext cx="16656195" cy="928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519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952500"/>
            <a:ext cx="11489556" cy="1435100"/>
          </a:xfrm>
        </p:spPr>
        <p:txBody>
          <a:bodyPr>
            <a:normAutofit fontScale="90000"/>
          </a:bodyPr>
          <a:lstStyle/>
          <a:p>
            <a:r>
              <a:rPr lang="en-CA" sz="7300" b="0" dirty="0"/>
              <a:t>CPOPC on </a:t>
            </a:r>
            <a:r>
              <a:rPr lang="en-CA" sz="7300" b="0" dirty="0" smtClean="0"/>
              <a:t>Twitter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6000" b="0" dirty="0" smtClean="0"/>
              <a:t>Vice President; </a:t>
            </a:r>
            <a:r>
              <a:rPr lang="en-CA" sz="5300" b="0" dirty="0" smtClean="0"/>
              <a:t>Chris Taylor</a:t>
            </a:r>
            <a:endParaRPr lang="en-US" sz="67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E85654-F75C-C1BB-EF95-48AE841BF8E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46784" y="3028029"/>
            <a:ext cx="17785976" cy="9174908"/>
          </a:xfrm>
        </p:spPr>
        <p:txBody>
          <a:bodyPr>
            <a:normAutofit fontScale="92500"/>
          </a:bodyPr>
          <a:lstStyle/>
          <a:p>
            <a:pPr marL="1074738" indent="-1074738">
              <a:lnSpc>
                <a:spcPct val="150000"/>
              </a:lnSpc>
              <a:spcBef>
                <a:spcPts val="0"/>
              </a:spcBef>
            </a:pPr>
            <a:r>
              <a:rPr lang="en-US" sz="4400" dirty="0"/>
              <a:t>We now have a Twitter account</a:t>
            </a:r>
            <a:endParaRPr lang="en-US" sz="3200" dirty="0"/>
          </a:p>
          <a:p>
            <a:pPr marL="1616075" lvl="1" indent="-10064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dirty="0"/>
              <a:t>@CPOPC was taken</a:t>
            </a:r>
          </a:p>
          <a:p>
            <a:pPr marL="1074738" indent="-1074738">
              <a:lnSpc>
                <a:spcPct val="150000"/>
              </a:lnSpc>
              <a:spcBef>
                <a:spcPts val="0"/>
              </a:spcBef>
            </a:pPr>
            <a:r>
              <a:rPr lang="en-US" sz="4400" dirty="0"/>
              <a:t>We will tweet 3 or 4 times a month</a:t>
            </a:r>
          </a:p>
          <a:p>
            <a:pPr marL="1616075" lvl="1" indent="-10064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dirty="0"/>
              <a:t>upcoming challenges and competitions</a:t>
            </a:r>
          </a:p>
          <a:p>
            <a:pPr marL="1616075" lvl="1" indent="-10064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dirty="0"/>
              <a:t>meeting announcements</a:t>
            </a:r>
          </a:p>
          <a:p>
            <a:pPr marL="1616075" lvl="1" indent="-10064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dirty="0"/>
              <a:t>other items likely to be of interest to members</a:t>
            </a:r>
          </a:p>
          <a:p>
            <a:pPr marL="1074738" indent="-1074738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twitter.com/OrleansPhotoClb</a:t>
            </a:r>
            <a:endParaRPr lang="en-US" dirty="0" smtClean="0"/>
          </a:p>
          <a:p>
            <a:pPr marL="1074738" indent="-1074738">
              <a:lnSpc>
                <a:spcPct val="15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dirty="0" smtClean="0"/>
              <a:t>NOTES; Newsletters will continue as before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dirty="0" smtClean="0"/>
              <a:t>              Challenge and Competition winners will be posted on our Facebook page </a:t>
            </a:r>
            <a:endParaRPr lang="en-US" sz="40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8DB990-18CC-BF1C-5A14-2E3F1365AA78}"/>
              </a:ext>
            </a:extLst>
          </p:cNvPr>
          <p:cNvSpPr txBox="1"/>
          <p:nvPr/>
        </p:nvSpPr>
        <p:spPr>
          <a:xfrm>
            <a:off x="14827619" y="1608195"/>
            <a:ext cx="788915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@OrleansPhotoClb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81E09B-2AC7-2B45-7006-98A2C2C4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5208" y="4841776"/>
            <a:ext cx="3541728" cy="2949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8A2175-3A2B-7991-D91F-507B3E367547}"/>
              </a:ext>
            </a:extLst>
          </p:cNvPr>
          <p:cNvSpPr txBox="1"/>
          <p:nvPr/>
        </p:nvSpPr>
        <p:spPr>
          <a:xfrm>
            <a:off x="17448584" y="3628927"/>
            <a:ext cx="68407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Twitter wouldn’t let us have a “u”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8BCC4857-38D4-492A-3371-2CC7ECD3EC8C}"/>
              </a:ext>
            </a:extLst>
          </p:cNvPr>
          <p:cNvSpPr/>
          <p:nvPr/>
        </p:nvSpPr>
        <p:spPr>
          <a:xfrm rot="16200000">
            <a:off x="21383433" y="2388958"/>
            <a:ext cx="753262" cy="1278143"/>
          </a:xfrm>
          <a:prstGeom prst="leftBrace">
            <a:avLst>
              <a:gd name="adj1" fmla="val 30100"/>
              <a:gd name="adj2" fmla="val 50000"/>
            </a:avLst>
          </a:prstGeom>
          <a:noFill/>
          <a:ln w="34925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143688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8792" y="953344"/>
            <a:ext cx="1116124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60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Notices – October 2022</a:t>
            </a:r>
            <a:endParaRPr kumimoji="0" lang="en-CA" sz="6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5742" y="4336276"/>
            <a:ext cx="7233810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60000" indent="-1800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3600" dirty="0" err="1" smtClean="0"/>
              <a:t>Nic</a:t>
            </a:r>
            <a:r>
              <a:rPr lang="en-CA" sz="3600" dirty="0" smtClean="0"/>
              <a:t> Stover is presenting this series of speaker presentations</a:t>
            </a:r>
          </a:p>
          <a:p>
            <a:pPr marL="360000" indent="-1800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3600" dirty="0" smtClean="0"/>
              <a:t>Available online for $10 US each.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837" y="3761656"/>
            <a:ext cx="14117907" cy="908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75776" y="2913916"/>
            <a:ext cx="10657184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0000" algn="l">
              <a:spcAft>
                <a:spcPts val="1200"/>
              </a:spcAft>
            </a:pPr>
            <a:r>
              <a:rPr lang="en-CA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https://www.naturephotographyclasses.com/speaker-series</a:t>
            </a:r>
          </a:p>
        </p:txBody>
      </p:sp>
    </p:spTree>
    <p:extLst>
      <p:ext uri="{BB962C8B-B14F-4D97-AF65-F5344CB8AC3E}">
        <p14:creationId xmlns:p14="http://schemas.microsoft.com/office/powerpoint/2010/main" val="205562712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nterclub Competition News"/>
          <p:cNvSpPr txBox="1">
            <a:spLocks noGrp="1"/>
          </p:cNvSpPr>
          <p:nvPr>
            <p:ph type="title"/>
          </p:nvPr>
        </p:nvSpPr>
        <p:spPr>
          <a:xfrm>
            <a:off x="1223905" y="851283"/>
            <a:ext cx="21066621" cy="1814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200"/>
            </a:lvl1pPr>
          </a:lstStyle>
          <a:p>
            <a:r>
              <a:rPr lang="en-US" sz="7300" dirty="0" smtClean="0"/>
              <a:t>Next Meeting</a:t>
            </a:r>
            <a:endParaRPr sz="4800" b="0" dirty="0"/>
          </a:p>
        </p:txBody>
      </p:sp>
      <p:sp>
        <p:nvSpPr>
          <p:cNvPr id="2" name="Rectangle 1"/>
          <p:cNvSpPr/>
          <p:nvPr/>
        </p:nvSpPr>
        <p:spPr>
          <a:xfrm>
            <a:off x="1030759" y="2177480"/>
            <a:ext cx="21259767" cy="1071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US" sz="6000" dirty="0" smtClean="0">
                <a:solidFill>
                  <a:srgbClr val="FFC000"/>
                </a:solidFill>
              </a:rPr>
              <a:t>12 November </a:t>
            </a:r>
            <a:r>
              <a:rPr lang="en-US" sz="6000" dirty="0" smtClean="0"/>
              <a:t>at 09.30 on Zoom</a:t>
            </a:r>
          </a:p>
          <a:p>
            <a:pPr lvl="1" algn="l"/>
            <a:endParaRPr lang="en-US" sz="4400" dirty="0" smtClean="0"/>
          </a:p>
          <a:p>
            <a:pPr lvl="1" algn="l"/>
            <a:r>
              <a:rPr lang="en-US" sz="4400" dirty="0" smtClean="0"/>
              <a:t>Featured Presenter</a:t>
            </a:r>
            <a:r>
              <a:rPr lang="en-US" sz="6000" dirty="0" smtClean="0"/>
              <a:t>: </a:t>
            </a:r>
          </a:p>
          <a:p>
            <a:pPr lvl="1" algn="l"/>
            <a:r>
              <a:rPr lang="en-US" sz="5400" dirty="0" smtClean="0"/>
              <a:t>Stephen </a:t>
            </a:r>
            <a:r>
              <a:rPr lang="en-US" sz="5400" dirty="0" err="1" smtClean="0"/>
              <a:t>DesRoches</a:t>
            </a:r>
            <a:endParaRPr lang="en-US" sz="5400" dirty="0" smtClean="0"/>
          </a:p>
          <a:p>
            <a:pPr lvl="1" algn="l"/>
            <a:r>
              <a:rPr lang="en-US" sz="4800" dirty="0" smtClean="0"/>
              <a:t>Landscape and Nature</a:t>
            </a:r>
          </a:p>
          <a:p>
            <a:pPr lvl="1" algn="l"/>
            <a:r>
              <a:rPr lang="en-US" sz="4800" dirty="0" smtClean="0"/>
              <a:t>Photography</a:t>
            </a:r>
          </a:p>
          <a:p>
            <a:pPr lvl="1" algn="l"/>
            <a:endParaRPr lang="en-US" sz="5400" dirty="0"/>
          </a:p>
          <a:p>
            <a:pPr lvl="1" algn="l"/>
            <a:r>
              <a:rPr lang="en-US" sz="4400" dirty="0" smtClean="0"/>
              <a:t>November Challenge</a:t>
            </a:r>
          </a:p>
          <a:p>
            <a:pPr lvl="1" algn="l"/>
            <a:r>
              <a:rPr lang="en-US" sz="5400" dirty="0" smtClean="0"/>
              <a:t>Rocks</a:t>
            </a:r>
          </a:p>
          <a:p>
            <a:pPr lvl="1" algn="l"/>
            <a:endParaRPr lang="en-US" sz="5400" dirty="0"/>
          </a:p>
          <a:p>
            <a:pPr lvl="1" algn="l"/>
            <a:r>
              <a:rPr lang="en-US" sz="4400" dirty="0" smtClean="0"/>
              <a:t>November Technique</a:t>
            </a:r>
          </a:p>
          <a:p>
            <a:pPr lvl="1" algn="l"/>
            <a:r>
              <a:rPr lang="en-US" sz="5400" dirty="0" smtClean="0"/>
              <a:t>Intentional Camera Movement</a:t>
            </a:r>
          </a:p>
          <a:p>
            <a:pPr lvl="1" algn="l"/>
            <a:endParaRPr lang="en-US" sz="60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40" y="3833665"/>
            <a:ext cx="7625606" cy="5040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336" y="7856722"/>
            <a:ext cx="7538641" cy="50313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0592" y="6353944"/>
            <a:ext cx="5129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https://www.stephendesroches.com/</a:t>
            </a:r>
          </a:p>
        </p:txBody>
      </p:sp>
    </p:spTree>
    <p:extLst>
      <p:ext uri="{BB962C8B-B14F-4D97-AF65-F5344CB8AC3E}">
        <p14:creationId xmlns:p14="http://schemas.microsoft.com/office/powerpoint/2010/main" val="3367672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eptember 20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 smtClean="0"/>
              <a:t>October</a:t>
            </a:r>
            <a:r>
              <a:rPr dirty="0" smtClean="0"/>
              <a:t> 202</a:t>
            </a:r>
            <a:r>
              <a:rPr lang="en-CA" dirty="0" smtClean="0"/>
              <a:t>2</a:t>
            </a:r>
            <a:endParaRPr dirty="0"/>
          </a:p>
        </p:txBody>
      </p:sp>
      <p:sp>
        <p:nvSpPr>
          <p:cNvPr id="182" name="Agenda top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Agenda topics</a:t>
            </a:r>
          </a:p>
        </p:txBody>
      </p:sp>
      <p:sp>
        <p:nvSpPr>
          <p:cNvPr id="183" name="Welcome…"/>
          <p:cNvSpPr txBox="1">
            <a:spLocks noGrp="1"/>
          </p:cNvSpPr>
          <p:nvPr>
            <p:ph type="body" sz="half" idx="1"/>
          </p:nvPr>
        </p:nvSpPr>
        <p:spPr>
          <a:xfrm>
            <a:off x="1030760" y="3401616"/>
            <a:ext cx="10225136" cy="98650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endParaRPr lang="en-CA" sz="3600" dirty="0" smtClean="0">
              <a:solidFill>
                <a:srgbClr val="FFC000"/>
              </a:solidFill>
            </a:endParaRP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endParaRPr lang="en-CA" sz="3600" dirty="0">
              <a:solidFill>
                <a:srgbClr val="FFC000"/>
              </a:solidFill>
            </a:endParaRP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lang="en-CA" sz="3600" dirty="0" smtClean="0">
                <a:solidFill>
                  <a:srgbClr val="FFC000"/>
                </a:solidFill>
              </a:rPr>
              <a:t>Featured Speaker – Robert Scott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AutoNum type="arabicPeriod"/>
              <a:defRPr sz="3850" spc="-38"/>
            </a:pPr>
            <a:r>
              <a:rPr lang="en-CA" sz="3200" dirty="0" smtClean="0"/>
              <a:t>Upcoming Workshop and Outing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AutoNum type="arabicPeriod"/>
              <a:defRPr sz="3850" spc="-38"/>
            </a:pPr>
            <a:r>
              <a:rPr lang="en-CA" sz="3200" dirty="0" smtClean="0"/>
              <a:t>Scavenger Hunt announcement</a:t>
            </a:r>
            <a:endParaRPr lang="en-CA" sz="3200" dirty="0"/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AutoNum type="arabicPeriod"/>
              <a:defRPr sz="3850" spc="-38"/>
            </a:pPr>
            <a:r>
              <a:rPr lang="en-CA" sz="3200" dirty="0" smtClean="0"/>
              <a:t>Member Contributions &amp; Member Recognition </a:t>
            </a:r>
            <a:endParaRPr sz="3200" dirty="0"/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lang="en-CA" sz="3200" spc="-38" dirty="0"/>
              <a:t>October  Technique Review - Silhouette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lang="en-CA" sz="3200" dirty="0" smtClean="0"/>
              <a:t>October Challenge -  Weathered Surfaces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lang="en-CA" sz="3200" dirty="0" smtClean="0"/>
              <a:t>November Challenge and Competition reminders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lang="en-CA" sz="3200" dirty="0" smtClean="0"/>
              <a:t>Photography 101- Travel Photography Tips (part one)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lang="en-CA" sz="3200" dirty="0" smtClean="0"/>
              <a:t>Notices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lang="en-CA" sz="3200" dirty="0" smtClean="0"/>
              <a:t>Next Meeting</a:t>
            </a:r>
            <a:endParaRPr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640272" y="11695743"/>
            <a:ext cx="619268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Donald</a:t>
            </a:r>
            <a:r>
              <a:rPr kumimoji="0" lang="en-CA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Fry</a:t>
            </a:r>
          </a:p>
        </p:txBody>
      </p:sp>
      <p:pic>
        <p:nvPicPr>
          <p:cNvPr id="2050" name="Picture 2" descr="C:\Users\ALAN\Documents\CPOPC\member's images\Donald-Fry_SquareFormat_DGF_4306-v1-edit-bright-spots-skull-Lvl-BC-all-quick-square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1372810"/>
            <a:ext cx="9753600" cy="9753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nterclub Competition News"/>
          <p:cNvSpPr txBox="1">
            <a:spLocks noGrp="1"/>
          </p:cNvSpPr>
          <p:nvPr>
            <p:ph type="title"/>
          </p:nvPr>
        </p:nvSpPr>
        <p:spPr>
          <a:xfrm>
            <a:off x="1223905" y="851283"/>
            <a:ext cx="21066621" cy="1814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200"/>
            </a:lvl1pPr>
          </a:lstStyle>
          <a:p>
            <a:r>
              <a:rPr lang="en-US" sz="8800" dirty="0"/>
              <a:t>Featured Presenter</a:t>
            </a:r>
            <a:endParaRPr sz="8800" b="0" dirty="0"/>
          </a:p>
        </p:txBody>
      </p:sp>
      <p:sp>
        <p:nvSpPr>
          <p:cNvPr id="2" name="Rectangle 1"/>
          <p:cNvSpPr/>
          <p:nvPr/>
        </p:nvSpPr>
        <p:spPr>
          <a:xfrm>
            <a:off x="1030759" y="2177480"/>
            <a:ext cx="21259767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US" sz="6000" dirty="0" smtClean="0"/>
              <a:t> </a:t>
            </a:r>
          </a:p>
          <a:p>
            <a:pPr lvl="1" algn="l"/>
            <a:r>
              <a:rPr lang="en-US" sz="5400" dirty="0" smtClean="0"/>
              <a:t>Robert Scott</a:t>
            </a:r>
          </a:p>
          <a:p>
            <a:pPr lvl="1" algn="l"/>
            <a:r>
              <a:rPr lang="en-US" sz="5400" dirty="0" smtClean="0"/>
              <a:t>Abandoned Photography</a:t>
            </a:r>
          </a:p>
          <a:p>
            <a:pPr lvl="1" algn="l"/>
            <a:endParaRPr lang="en-US" sz="5400" dirty="0"/>
          </a:p>
          <a:p>
            <a:pPr lvl="1" algn="l"/>
            <a:r>
              <a:rPr lang="en-US" sz="4000" dirty="0"/>
              <a:t>https://</a:t>
            </a:r>
            <a:r>
              <a:rPr lang="en-US" sz="4000" dirty="0" smtClean="0"/>
              <a:t>www.robertscott.ca</a:t>
            </a:r>
            <a:endParaRPr lang="en-US" sz="6000" dirty="0" smtClean="0"/>
          </a:p>
        </p:txBody>
      </p:sp>
      <p:pic>
        <p:nvPicPr>
          <p:cNvPr id="4101" name="Picture 5" descr="https://images.squarespace-cdn.com/content/v1/585036da37c581da962fcfb9/1482132603603-9Y4WSIP2L71RM3MTVJTH/image-asset.jpeg?format=75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776" y="3545631"/>
            <a:ext cx="12385376" cy="82569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75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840" y="1313384"/>
            <a:ext cx="17826260" cy="1435100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Upcoming Workshop and Outing</a:t>
            </a:r>
            <a:br>
              <a:rPr lang="en-US" sz="6700" dirty="0" smtClean="0"/>
            </a:br>
            <a:r>
              <a:rPr lang="en-US" sz="5300" b="0" dirty="0" smtClean="0"/>
              <a:t>Programs Director</a:t>
            </a:r>
            <a:r>
              <a:rPr lang="en-US" sz="6000" b="0" dirty="0" smtClean="0"/>
              <a:t>;</a:t>
            </a:r>
            <a:r>
              <a:rPr lang="en-US" sz="6000" dirty="0" smtClean="0"/>
              <a:t> </a:t>
            </a:r>
            <a:r>
              <a:rPr lang="en-US" sz="5300" b="0" dirty="0" smtClean="0"/>
              <a:t>Marianne </a:t>
            </a:r>
            <a:r>
              <a:rPr lang="en-US" sz="5300" b="0" dirty="0" err="1" smtClean="0"/>
              <a:t>Pethke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0840" y="2437637"/>
            <a:ext cx="10225136" cy="10443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4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Workshop; Saturday October 22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4400" dirty="0" smtClean="0"/>
              <a:t>Flash Photography with Michael Willems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CA" sz="4400" dirty="0"/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4400" dirty="0" smtClean="0"/>
              <a:t>Outing; Saturday October 29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4400" dirty="0" smtClean="0"/>
              <a:t>Ehsan Roshani will lead a group in the Gatineau Park to capture the colours and some of his favourite views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CA" sz="4400" dirty="0"/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3600" dirty="0" smtClean="0"/>
              <a:t>Both workshops are free with your membership.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3600" dirty="0" smtClean="0"/>
              <a:t>The registration pages for these activities have been opened on the website – members only section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CA" sz="4400" dirty="0"/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CA" sz="4400" dirty="0" smtClean="0"/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634" y="2600771"/>
            <a:ext cx="9101337" cy="9101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1840" y="11282620"/>
            <a:ext cx="27363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Ehsan Roshani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36987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nterclub Competition News"/>
          <p:cNvSpPr txBox="1">
            <a:spLocks noGrp="1"/>
          </p:cNvSpPr>
          <p:nvPr>
            <p:ph type="title"/>
          </p:nvPr>
        </p:nvSpPr>
        <p:spPr>
          <a:xfrm>
            <a:off x="1246784" y="665312"/>
            <a:ext cx="21066621" cy="1814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200"/>
            </a:lvl1pPr>
          </a:lstStyle>
          <a:p>
            <a:r>
              <a:rPr lang="en-US" sz="7300" dirty="0" smtClean="0"/>
              <a:t>Presentations and Workshops</a:t>
            </a:r>
            <a:endParaRPr sz="4800" b="0" dirty="0"/>
          </a:p>
        </p:txBody>
      </p:sp>
      <p:sp>
        <p:nvSpPr>
          <p:cNvPr id="2" name="Rectangle 1"/>
          <p:cNvSpPr/>
          <p:nvPr/>
        </p:nvSpPr>
        <p:spPr>
          <a:xfrm>
            <a:off x="7872928" y="3049948"/>
            <a:ext cx="7900919" cy="1180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endParaRPr lang="en-US" sz="1100" dirty="0"/>
          </a:p>
          <a:p>
            <a:pPr marL="685800" lvl="1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No need to register</a:t>
            </a:r>
          </a:p>
          <a:p>
            <a:pPr marL="685800" lvl="1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C000"/>
                </a:solidFill>
              </a:rPr>
              <a:t>24 Topics </a:t>
            </a:r>
            <a:r>
              <a:rPr lang="en-US" sz="3200" dirty="0" smtClean="0"/>
              <a:t>to be released by email at </a:t>
            </a:r>
            <a:r>
              <a:rPr lang="en-US" sz="3200" dirty="0" smtClean="0">
                <a:solidFill>
                  <a:srgbClr val="FFC000"/>
                </a:solidFill>
              </a:rPr>
              <a:t>6pm on Friday 18 November</a:t>
            </a:r>
          </a:p>
          <a:p>
            <a:pPr marL="685800" lvl="1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C000"/>
                </a:solidFill>
              </a:rPr>
              <a:t>Your shooting to be completed over the weekend of 19,20 November</a:t>
            </a:r>
            <a:endParaRPr lang="en-US" sz="3200" baseline="30000" dirty="0">
              <a:solidFill>
                <a:srgbClr val="FFC000"/>
              </a:solidFill>
            </a:endParaRPr>
          </a:p>
          <a:p>
            <a:pPr marL="685800" lvl="1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Post processing is allowed</a:t>
            </a:r>
          </a:p>
          <a:p>
            <a:pPr marL="685800" lvl="1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Choose your best </a:t>
            </a:r>
            <a:r>
              <a:rPr lang="en-US" sz="3200" dirty="0" smtClean="0">
                <a:solidFill>
                  <a:srgbClr val="FFC000"/>
                </a:solidFill>
              </a:rPr>
              <a:t>6 pictures </a:t>
            </a:r>
            <a:r>
              <a:rPr lang="en-US" sz="3200" dirty="0" smtClean="0"/>
              <a:t>(one per topic)</a:t>
            </a:r>
          </a:p>
          <a:p>
            <a:pPr marL="685800" lvl="1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Submit on website page by midnight </a:t>
            </a:r>
            <a:r>
              <a:rPr lang="en-US" sz="3200" dirty="0" smtClean="0">
                <a:solidFill>
                  <a:srgbClr val="FFC000"/>
                </a:solidFill>
              </a:rPr>
              <a:t>November 30 </a:t>
            </a:r>
          </a:p>
          <a:p>
            <a:pPr marL="685800" lvl="1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All submissions will be shown during the December meeting</a:t>
            </a:r>
          </a:p>
          <a:p>
            <a:pPr marL="685800" lvl="1" indent="-685800" algn="l">
              <a:buFont typeface="Arial" panose="020B0604020202020204" pitchFamily="34" charset="0"/>
              <a:buChar char="•"/>
            </a:pPr>
            <a:r>
              <a:rPr lang="en-US" sz="3600" dirty="0" smtClean="0"/>
              <a:t>No judging, no prizes, just for fun!</a:t>
            </a:r>
          </a:p>
          <a:p>
            <a:pPr lvl="1" indent="0" algn="l">
              <a:lnSpc>
                <a:spcPct val="150000"/>
              </a:lnSpc>
            </a:pPr>
            <a:r>
              <a:rPr lang="en-US" sz="4800" dirty="0" smtClean="0"/>
              <a:t> </a:t>
            </a:r>
            <a:r>
              <a:rPr lang="en-US" sz="2800" dirty="0" smtClean="0"/>
              <a:t>Images are from 2021 Scavenger Hunt</a:t>
            </a:r>
            <a:endParaRPr lang="en-US" sz="4800" dirty="0"/>
          </a:p>
          <a:p>
            <a:pPr marL="685800" lvl="1" indent="-685800" algn="l"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246784" y="1817440"/>
            <a:ext cx="9937104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1" algn="l"/>
            <a:r>
              <a:rPr lang="en-US" sz="6600" dirty="0"/>
              <a:t>Scavenger </a:t>
            </a:r>
            <a:r>
              <a:rPr lang="en-US" sz="6600" dirty="0" smtClean="0"/>
              <a:t>Hunt 2022</a:t>
            </a:r>
            <a:endParaRPr lang="en-US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2002234" y="3119989"/>
            <a:ext cx="325286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CA" sz="3200" dirty="0"/>
              <a:t>Love &amp; friendship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9298" y="6522391"/>
            <a:ext cx="24266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Kathy Burke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8666" y="3907561"/>
            <a:ext cx="244827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Beverly Dawson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72320" y="1817440"/>
            <a:ext cx="325286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3200" dirty="0" smtClean="0"/>
              <a:t>Looking Up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Beverly Dawson</a:t>
            </a:r>
            <a:endParaRPr kumimoji="0" lang="en-CA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748" y="3028087"/>
            <a:ext cx="6944680" cy="982696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118850" y="11631112"/>
            <a:ext cx="3630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 smtClean="0"/>
              <a:t>Abandonment</a:t>
            </a:r>
            <a:endParaRPr lang="en-CA" sz="3200" dirty="0"/>
          </a:p>
          <a:p>
            <a:r>
              <a:rPr lang="en-CA" dirty="0" smtClean="0"/>
              <a:t>Ken Udle</a:t>
            </a:r>
            <a:endParaRPr lang="en-CA" dirty="0"/>
          </a:p>
        </p:txBody>
      </p:sp>
      <p:pic>
        <p:nvPicPr>
          <p:cNvPr id="1028" name="Picture 4" descr="C:\Users\ALAN\Documents\CPOPC\member's images\SH_Nov2021_BeverleyDawson_looking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377" y="2979173"/>
            <a:ext cx="6264696" cy="35432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LAN\Documents\CPOPC\member's images\SH_Nov2021_Ramesh_LoveFriendshi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00" y="8778091"/>
            <a:ext cx="2163548" cy="38463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05799" y="11878622"/>
            <a:ext cx="400700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Ramesh Chauhan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032" name="Picture 8" descr="C:\Users\ALAN\Documents\CPOPC\member's images\SH_Nov2021_Ken-Udle_Abandon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552" y="7084155"/>
            <a:ext cx="6667128" cy="41843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LAN\Documents\CPOPC\member's images\SH_Nov2021_BeverleyDawson_LoveFriendshi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21" y="4143523"/>
            <a:ext cx="2343141" cy="37417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LAN\Documents\CPOPC\member's images\SH_Nov2021_KathyBurke_love_friendshi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84" y="7084155"/>
            <a:ext cx="4176464" cy="27843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241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2. Update impact of COVID-19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14441884" cy="306153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CA" sz="6600" dirty="0" smtClean="0"/>
              <a:t>Resumption of In-Person meetings?</a:t>
            </a:r>
            <a:br>
              <a:rPr lang="en-CA" sz="6600" dirty="0" smtClean="0"/>
            </a:br>
            <a:r>
              <a:rPr lang="en-CA" sz="4800" b="0" dirty="0" smtClean="0"/>
              <a:t>President; Alan White</a:t>
            </a:r>
            <a:endParaRPr sz="4800" b="0" dirty="0"/>
          </a:p>
        </p:txBody>
      </p:sp>
      <p:sp>
        <p:nvSpPr>
          <p:cNvPr id="187" name="The city of Ottawa is opening some facilities this month.…"/>
          <p:cNvSpPr txBox="1">
            <a:spLocks noGrp="1"/>
          </p:cNvSpPr>
          <p:nvPr>
            <p:ph type="body" sz="quarter" idx="1"/>
          </p:nvPr>
        </p:nvSpPr>
        <p:spPr>
          <a:xfrm>
            <a:off x="1102768" y="3257600"/>
            <a:ext cx="10441160" cy="8707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Continuing for now with online monthly meetings via Zoom</a:t>
            </a:r>
            <a:endParaRPr sz="3200" dirty="0"/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Planning in-person workshops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Social event to “test the waters”</a:t>
            </a:r>
          </a:p>
          <a:p>
            <a:pPr marL="566927" lvl="2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>
                <a:solidFill>
                  <a:srgbClr val="FFC000"/>
                </a:solidFill>
              </a:rPr>
              <a:t>Saturday 17</a:t>
            </a:r>
            <a:r>
              <a:rPr lang="en-CA" sz="3200" baseline="30000" dirty="0" smtClean="0">
                <a:solidFill>
                  <a:srgbClr val="FFC000"/>
                </a:solidFill>
              </a:rPr>
              <a:t>th</a:t>
            </a:r>
            <a:r>
              <a:rPr lang="en-CA" sz="3200" dirty="0" smtClean="0">
                <a:solidFill>
                  <a:srgbClr val="FFC000"/>
                </a:solidFill>
              </a:rPr>
              <a:t> September,  9.30am to 11.00am (+)</a:t>
            </a:r>
          </a:p>
          <a:p>
            <a:pPr marL="566927" lvl="3" indent="-566927" defTabSz="2267655">
              <a:lnSpc>
                <a:spcPct val="150000"/>
              </a:lnSpc>
              <a:buSzPct val="123000"/>
              <a:buFontTx/>
              <a:buChar char="•"/>
              <a:defRPr sz="4464" b="0"/>
            </a:pPr>
            <a:r>
              <a:rPr lang="en-CA" sz="3200" dirty="0"/>
              <a:t>Hybrid meetings are now considered unworkable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We require Internet Access for access to speakers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QHCC has no Wi-Fi but many other advantages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We are working on getting Internet at QHCC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Probably not happening before New Year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Please give your opinion/preference to any executive member</a:t>
            </a:r>
            <a:endParaRPr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000312" y="10386392"/>
            <a:ext cx="65527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Image by Dennison Moore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6136" y="3869348"/>
            <a:ext cx="8928992" cy="5570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952500"/>
            <a:ext cx="11489556" cy="1435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October Technique </a:t>
            </a:r>
            <a:r>
              <a:rPr lang="en-US" dirty="0"/>
              <a:t>- Silhouette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0ADA66-AD7C-4A11-B619-851F6DF2098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14736" y="3367914"/>
            <a:ext cx="13177464" cy="8256012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your subject in front of a light source or ensure that the background is significantly brighter than the subject. </a:t>
            </a:r>
          </a:p>
          <a:p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Typically, a camera will automatically create a silhouette but if your subject makes up a large portion of the photo, you may have to manually underexpose your shot. </a:t>
            </a:r>
          </a:p>
          <a:p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Rather than tonalities and colour, pay attention to the shape and outline of your object. </a:t>
            </a:r>
          </a:p>
          <a:p>
            <a:endParaRPr lang="en-US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564256-F4D7-F8EF-4C01-90B7DA14F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368" y="278856"/>
            <a:ext cx="8429778" cy="6225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85D56C9-B207-937F-F251-0EC3DB381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562" y="7506072"/>
            <a:ext cx="8896608" cy="5931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FDBCAD-9786-689C-3C3A-4BC79E4DF40F}"/>
              </a:ext>
            </a:extLst>
          </p:cNvPr>
          <p:cNvSpPr txBox="1"/>
          <p:nvPr/>
        </p:nvSpPr>
        <p:spPr>
          <a:xfrm>
            <a:off x="13992200" y="6654615"/>
            <a:ext cx="532859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Jonathan Mabey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8A6D0E-79E2-1458-3CF4-F9AAC942708C}"/>
              </a:ext>
            </a:extLst>
          </p:cNvPr>
          <p:cNvSpPr txBox="1"/>
          <p:nvPr/>
        </p:nvSpPr>
        <p:spPr>
          <a:xfrm>
            <a:off x="11022481" y="12527538"/>
            <a:ext cx="448188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William Farlow</a:t>
            </a:r>
          </a:p>
        </p:txBody>
      </p:sp>
    </p:spTree>
    <p:extLst>
      <p:ext uri="{BB962C8B-B14F-4D97-AF65-F5344CB8AC3E}">
        <p14:creationId xmlns:p14="http://schemas.microsoft.com/office/powerpoint/2010/main" val="18875850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865022"/>
            <a:ext cx="22434772" cy="14351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Novenber</a:t>
            </a:r>
            <a:r>
              <a:rPr lang="en-US" dirty="0" smtClean="0"/>
              <a:t> Technique – ICM</a:t>
            </a:r>
            <a:br>
              <a:rPr lang="en-US" dirty="0" smtClean="0"/>
            </a:br>
            <a:r>
              <a:rPr lang="en-US" sz="6700" dirty="0" smtClean="0"/>
              <a:t>(Intentional Camera Movement</a:t>
            </a:r>
            <a:r>
              <a:rPr lang="en-US" sz="6700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0ADA66-AD7C-4A11-B619-851F6DF2098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14736" y="3367914"/>
            <a:ext cx="11881320" cy="8256012"/>
          </a:xfrm>
        </p:spPr>
        <p:txBody>
          <a:bodyPr>
            <a:normAutofit/>
          </a:bodyPr>
          <a:lstStyle/>
          <a:p>
            <a:pPr hangingPunct="1"/>
            <a:r>
              <a:rPr lang="en-US" sz="5400" dirty="0"/>
              <a:t>Purposely moving the camera while the shutter is activated.  </a:t>
            </a:r>
          </a:p>
          <a:p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physically move the camera body in a specific way (up/down, circle) or zoom in and out while the shutter is released.</a:t>
            </a:r>
          </a:p>
          <a:p>
            <a:r>
              <a:rPr lang="en-US" sz="5400" dirty="0"/>
              <a:t>Create a stylized recognizable image or pure abstract</a:t>
            </a:r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92BF94-0347-D083-0339-DA04014EF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516" y="2041977"/>
            <a:ext cx="6064175" cy="60140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3837FA7-DD36-6D9A-96B6-4B518ED7A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387" y="2315933"/>
            <a:ext cx="3577323" cy="5365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DA1FCE-D8CA-915A-5C70-8FAD981D8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51" y="7347438"/>
            <a:ext cx="4724400" cy="5905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6E5414C-B78D-4958-E9A5-A6BAD42B9F05}"/>
              </a:ext>
            </a:extLst>
          </p:cNvPr>
          <p:cNvSpPr txBox="1"/>
          <p:nvPr/>
        </p:nvSpPr>
        <p:spPr>
          <a:xfrm>
            <a:off x="12423886" y="8314226"/>
            <a:ext cx="243241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Sharon Fry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58FC19B-0220-353F-9F0E-2473EDB132FD}"/>
              </a:ext>
            </a:extLst>
          </p:cNvPr>
          <p:cNvSpPr txBox="1"/>
          <p:nvPr/>
        </p:nvSpPr>
        <p:spPr>
          <a:xfrm>
            <a:off x="14136216" y="11929918"/>
            <a:ext cx="243241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Frédéric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Paulussen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3557AEE-3145-8CDB-A4E5-E607027E7BA7}"/>
              </a:ext>
            </a:extLst>
          </p:cNvPr>
          <p:cNvSpPr txBox="1"/>
          <p:nvPr/>
        </p:nvSpPr>
        <p:spPr>
          <a:xfrm>
            <a:off x="21842645" y="8056034"/>
            <a:ext cx="243241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Maksym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Tymchyk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564987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2518</TotalTime>
  <Words>953</Words>
  <Application>Microsoft Office PowerPoint</Application>
  <PresentationFormat>Custom</PresentationFormat>
  <Paragraphs>173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20_BasicBlack</vt:lpstr>
      <vt:lpstr>CPOPC October 2022</vt:lpstr>
      <vt:lpstr>Welcome</vt:lpstr>
      <vt:lpstr>October 2022</vt:lpstr>
      <vt:lpstr>Featured Presenter</vt:lpstr>
      <vt:lpstr>Upcoming Workshop and Outing Programs Director; Marianne Pethke </vt:lpstr>
      <vt:lpstr>Presentations and Workshops</vt:lpstr>
      <vt:lpstr>Resumption of In-Person meetings? President; Alan White</vt:lpstr>
      <vt:lpstr>October Technique - Silhouette</vt:lpstr>
      <vt:lpstr>Novenber Technique – ICM (Intentional Camera Movement)</vt:lpstr>
      <vt:lpstr>PowerPoint Presentation</vt:lpstr>
      <vt:lpstr>October challenge – Aged or weathered surfaces  </vt:lpstr>
      <vt:lpstr>November challenge – Rocks </vt:lpstr>
      <vt:lpstr>Fall Competition – Close Up </vt:lpstr>
      <vt:lpstr>Travel photography tips #1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2022-23 Speaker and Topics Schedule Programs Director; Marianne Pethke Competitions Director; Lynda Buske </vt:lpstr>
      <vt:lpstr>CPOPC on Twitter Vice President; Chris Taylor</vt:lpstr>
      <vt:lpstr>PowerPoint Presentation</vt:lpstr>
      <vt:lpstr>Next Meeting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CPOPC September 2021</dc:title>
  <dc:creator>ALAN WHITE</dc:creator>
  <cp:lastModifiedBy>ALAN WHITE</cp:lastModifiedBy>
  <cp:revision>97</cp:revision>
  <cp:lastPrinted>2022-09-28T00:13:37Z</cp:lastPrinted>
  <dcterms:modified xsi:type="dcterms:W3CDTF">2022-10-02T23:02:09Z</dcterms:modified>
</cp:coreProperties>
</file>