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321" r:id="rId5"/>
    <p:sldId id="259" r:id="rId6"/>
    <p:sldId id="314" r:id="rId7"/>
    <p:sldId id="302" r:id="rId8"/>
    <p:sldId id="318" r:id="rId9"/>
    <p:sldId id="299" r:id="rId10"/>
    <p:sldId id="306" r:id="rId11"/>
    <p:sldId id="313" r:id="rId12"/>
    <p:sldId id="309" r:id="rId13"/>
    <p:sldId id="307" r:id="rId14"/>
    <p:sldId id="260" r:id="rId15"/>
    <p:sldId id="261" r:id="rId16"/>
    <p:sldId id="310" r:id="rId17"/>
    <p:sldId id="320" r:id="rId18"/>
    <p:sldId id="315" r:id="rId19"/>
    <p:sldId id="316" r:id="rId20"/>
    <p:sldId id="317" r:id="rId21"/>
    <p:sldId id="319" r:id="rId22"/>
  </p:sldIdLst>
  <p:sldSz cx="24384000" cy="13716000"/>
  <p:notesSz cx="7045325" cy="934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-570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407988" y="701675"/>
            <a:ext cx="6229350" cy="3503613"/>
          </a:xfrm>
          <a:prstGeom prst="rect">
            <a:avLst/>
          </a:prstGeom>
        </p:spPr>
        <p:txBody>
          <a:bodyPr lIns="93104" tIns="46552" rIns="93104" bIns="46552"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39377" y="4439167"/>
            <a:ext cx="5166572" cy="4205526"/>
          </a:xfrm>
          <a:prstGeom prst="rect">
            <a:avLst/>
          </a:prstGeom>
        </p:spPr>
        <p:txBody>
          <a:bodyPr lIns="93104" tIns="46552" rIns="93104" bIns="46552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9916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824910546_2681x1332.jpg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5395635_960x639.jpg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>
            <a:lvl1pPr defTabSz="2438337">
              <a:defRPr spc="-170"/>
            </a:lvl1pPr>
          </a:lstStyle>
          <a:p>
            <a:r>
              <a:t>Slide Title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/>
          <a:lstStyle>
            <a:lvl1pPr defTabSz="2438337"/>
          </a:lstStyle>
          <a:p>
            <a:r>
              <a:t>Slide bullet text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92709243_1322x1323.jpeg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824910546_2681x1332.jpg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9" r:id="rId9"/>
    <p:sldLayoutId id="2147483661" r:id="rId10"/>
    <p:sldLayoutId id="2147483664" r:id="rId11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twitter.com/OrleansPhotoClb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Ken Udle - September 7, 2020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rPr lang="en-CA" dirty="0" smtClean="0"/>
              <a:t>Alan White </a:t>
            </a:r>
            <a:r>
              <a:rPr dirty="0" smtClean="0"/>
              <a:t>- </a:t>
            </a:r>
            <a:r>
              <a:rPr dirty="0"/>
              <a:t>September </a:t>
            </a:r>
            <a:r>
              <a:rPr lang="en-CA" dirty="0" smtClean="0"/>
              <a:t>10</a:t>
            </a:r>
            <a:r>
              <a:rPr dirty="0" smtClean="0"/>
              <a:t>, </a:t>
            </a:r>
            <a:r>
              <a:rPr lang="en-CA" dirty="0" smtClean="0"/>
              <a:t>2022</a:t>
            </a:r>
            <a:endParaRPr dirty="0"/>
          </a:p>
        </p:txBody>
      </p:sp>
      <p:sp>
        <p:nvSpPr>
          <p:cNvPr id="172" name="CPOPC September 20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CPOPC </a:t>
            </a:r>
            <a:r>
              <a:rPr/>
              <a:t>September </a:t>
            </a:r>
            <a:r>
              <a:rPr smtClean="0"/>
              <a:t>202</a:t>
            </a:r>
            <a:r>
              <a:rPr lang="en-CA" smtClean="0"/>
              <a:t>2</a:t>
            </a:r>
            <a:endParaRPr dirty="0"/>
          </a:p>
        </p:txBody>
      </p:sp>
      <p:sp>
        <p:nvSpPr>
          <p:cNvPr id="173" name="Welcome back! How was your summer?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Welcome back! How was your summer?</a:t>
            </a:r>
          </a:p>
        </p:txBody>
      </p:sp>
      <p:pic>
        <p:nvPicPr>
          <p:cNvPr id="174" name="CPOPC logo on black.png" descr="CPOPC logo on bl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33" y="1085820"/>
            <a:ext cx="6734106" cy="3373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13923DB-6C1C-81BD-D60E-E2AEACB72970}"/>
              </a:ext>
            </a:extLst>
          </p:cNvPr>
          <p:cNvSpPr txBox="1">
            <a:spLocks/>
          </p:cNvSpPr>
          <p:nvPr/>
        </p:nvSpPr>
        <p:spPr>
          <a:xfrm>
            <a:off x="1606824" y="1185643"/>
            <a:ext cx="17826260" cy="14351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500" dirty="0"/>
              <a:t>Voting on an image</a:t>
            </a:r>
          </a:p>
          <a:p>
            <a:pPr hangingPunct="1"/>
            <a:endParaRPr lang="en-US" sz="6000" dirty="0"/>
          </a:p>
          <a:p>
            <a:pPr hangingPunct="1"/>
            <a:endParaRPr lang="en-US" sz="6000" dirty="0"/>
          </a:p>
          <a:p>
            <a:pPr hangingPunct="1"/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489921-8611-35F4-68A5-88DC7834416C}"/>
              </a:ext>
            </a:extLst>
          </p:cNvPr>
          <p:cNvSpPr txBox="1"/>
          <p:nvPr/>
        </p:nvSpPr>
        <p:spPr>
          <a:xfrm>
            <a:off x="1390800" y="2578991"/>
            <a:ext cx="18008984" cy="10720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You are encouraged to vote even if you have not submitted an image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/>
              <a:t>Review the description for the challenge and what is considered to be </a:t>
            </a:r>
            <a:r>
              <a:rPr lang="en-US" sz="4800"/>
              <a:t>“off-topic</a:t>
            </a:r>
            <a:r>
              <a:rPr lang="en-US" sz="4800" dirty="0"/>
              <a:t>”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/>
              <a:t>When in doubt, vote an image on-topic to avoid penalty (be kind)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dirty="0"/>
              <a:t>Written comments can explain your rating and help people learn.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Review guidelines on how to mark “wow”, “technical” and “composition”</a:t>
            </a:r>
          </a:p>
          <a:p>
            <a:pPr lvl="3" indent="0" algn="l">
              <a:spcBef>
                <a:spcPts val="4200"/>
              </a:spcBef>
            </a:pPr>
            <a:r>
              <a:rPr lang="en-US" sz="4800" dirty="0"/>
              <a:t>     </a:t>
            </a:r>
            <a:r>
              <a:rPr lang="en-US" sz="4800" dirty="0">
                <a:solidFill>
                  <a:srgbClr val="FF0000"/>
                </a:solidFill>
              </a:rPr>
              <a:t>https://cpopc.ca/voting-information-page/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10628C-455E-1150-5071-CC41B5C2C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784" y="7939433"/>
            <a:ext cx="4300736" cy="43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82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306" y="1048142"/>
            <a:ext cx="22140934" cy="1435100"/>
          </a:xfrm>
        </p:spPr>
        <p:txBody>
          <a:bodyPr>
            <a:noAutofit/>
          </a:bodyPr>
          <a:lstStyle/>
          <a:p>
            <a:r>
              <a:rPr lang="en-US" sz="7000" dirty="0"/>
              <a:t>October challenge – Aged or weathered surfaces </a:t>
            </a:r>
            <a:br>
              <a:rPr lang="en-US" sz="7000" dirty="0"/>
            </a:br>
            <a:endParaRPr lang="en-US" sz="70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251D6E4-7048-0186-5A75-2A880C4BC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456" y="6858000"/>
            <a:ext cx="5158895" cy="64807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A56084-E3EE-A842-A972-4F29E9EF1C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832" y="4787889"/>
            <a:ext cx="7371624" cy="491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D90DB8E-390F-2438-E9DE-CBA6ED8E0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330" y="2393504"/>
            <a:ext cx="5758387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E18A54-797C-7622-4888-A0163394DB6E}"/>
              </a:ext>
            </a:extLst>
          </p:cNvPr>
          <p:cNvSpPr txBox="1"/>
          <p:nvPr/>
        </p:nvSpPr>
        <p:spPr>
          <a:xfrm>
            <a:off x="889636" y="3185592"/>
            <a:ext cx="10568196" cy="855105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 object(s) that emphasizes texture caused by age, weather, use, etc. This could include animate or inanimate objects. 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Submission deadline: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Saturday, October 1,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Voting deadline: </a:t>
            </a: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Thursday, October 6, 2022 (midnight)</a:t>
            </a:r>
          </a:p>
          <a:p>
            <a:pPr marL="342900" indent="-3429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4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archived images are allowed.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0268A7-1DEF-B833-A838-DB67FCE4198F}"/>
              </a:ext>
            </a:extLst>
          </p:cNvPr>
          <p:cNvSpPr txBox="1"/>
          <p:nvPr/>
        </p:nvSpPr>
        <p:spPr>
          <a:xfrm>
            <a:off x="15143644" y="2480089"/>
            <a:ext cx="337165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Zdenek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kumimoji="0" lang="en-US" sz="2400" b="0" i="0" u="none" strike="noStrike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Machacek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775E3E0-5F93-1AF3-DBE7-588029950BB9}"/>
              </a:ext>
            </a:extLst>
          </p:cNvPr>
          <p:cNvSpPr txBox="1"/>
          <p:nvPr/>
        </p:nvSpPr>
        <p:spPr>
          <a:xfrm>
            <a:off x="10967864" y="9862398"/>
            <a:ext cx="316835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Mick Haupt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C71B4F9-0193-DF83-D975-87F9D764DEDF}"/>
              </a:ext>
            </a:extLst>
          </p:cNvPr>
          <p:cNvSpPr txBox="1"/>
          <p:nvPr/>
        </p:nvSpPr>
        <p:spPr>
          <a:xfrm>
            <a:off x="16368464" y="12431896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Nina Hill</a:t>
            </a:r>
          </a:p>
        </p:txBody>
      </p:sp>
    </p:spTree>
    <p:extLst>
      <p:ext uri="{BB962C8B-B14F-4D97-AF65-F5344CB8AC3E}">
        <p14:creationId xmlns:p14="http://schemas.microsoft.com/office/powerpoint/2010/main" val="2285093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913923DB-6C1C-81BD-D60E-E2AEACB72970}"/>
              </a:ext>
            </a:extLst>
          </p:cNvPr>
          <p:cNvSpPr txBox="1">
            <a:spLocks/>
          </p:cNvSpPr>
          <p:nvPr/>
        </p:nvSpPr>
        <p:spPr>
          <a:xfrm>
            <a:off x="1606824" y="1185643"/>
            <a:ext cx="17826260" cy="113585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500" dirty="0" smtClean="0"/>
              <a:t>Feedback Group</a:t>
            </a:r>
            <a:endParaRPr lang="en-US" sz="6000" dirty="0"/>
          </a:p>
          <a:p>
            <a:pPr hangingPunct="1"/>
            <a:endParaRPr lang="en-US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489921-8611-35F4-68A5-88DC7834416C}"/>
              </a:ext>
            </a:extLst>
          </p:cNvPr>
          <p:cNvSpPr txBox="1"/>
          <p:nvPr/>
        </p:nvSpPr>
        <p:spPr>
          <a:xfrm>
            <a:off x="1390800" y="2465512"/>
            <a:ext cx="10945216" cy="10228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Ken Udle is not able to continue leading the group this year</a:t>
            </a:r>
          </a:p>
          <a:p>
            <a:pPr marL="342900" indent="-342900" algn="l">
              <a:spcBef>
                <a:spcPts val="4200"/>
              </a:spcBef>
              <a:buFont typeface="Arial" panose="020B0604020202020204" pitchFamily="34" charset="0"/>
              <a:buChar char="•"/>
            </a:pPr>
            <a:r>
              <a:rPr lang="en-US" sz="4000" dirty="0" smtClean="0"/>
              <a:t>The group allowed more in-depth discussion and suggestions for improvement of </a:t>
            </a:r>
            <a:r>
              <a:rPr lang="en-US" sz="4000" dirty="0"/>
              <a:t>images</a:t>
            </a:r>
            <a:r>
              <a:rPr lang="en-US" sz="4000" dirty="0" smtClean="0"/>
              <a:t> than the challenge critiques</a:t>
            </a: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/>
              <a:t>We need members to demonstrate interest in continuing this club activity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/>
              <a:t>Alternative formats are being considered</a:t>
            </a:r>
          </a:p>
          <a:p>
            <a:pPr marL="342900" marR="0" indent="-342900" algn="l" defTabSz="2438338" rtl="0" fontAlgn="auto" latinLnBrk="0" hangingPunct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Please contact 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sym typeface="Helvetica Neue"/>
              </a:rPr>
              <a:t>President@CPOPC.ca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if you wish the activity to continue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lvl="3" indent="0" algn="l">
              <a:spcBef>
                <a:spcPts val="4200"/>
              </a:spcBef>
            </a:pPr>
            <a:r>
              <a:rPr lang="en-US" sz="4800" dirty="0"/>
              <a:t>     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056" y="3257600"/>
            <a:ext cx="10998852" cy="733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52440" y="11102600"/>
            <a:ext cx="52565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by Johan Carignan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955517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1489556" cy="1435100"/>
          </a:xfrm>
        </p:spPr>
        <p:txBody>
          <a:bodyPr>
            <a:normAutofit fontScale="90000"/>
          </a:bodyPr>
          <a:lstStyle/>
          <a:p>
            <a:r>
              <a:rPr lang="en-CA" sz="7300" b="0" dirty="0"/>
              <a:t>CPOPC on </a:t>
            </a:r>
            <a:r>
              <a:rPr lang="en-CA" sz="7300" b="0" dirty="0" smtClean="0"/>
              <a:t>Twitter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6000" b="0" dirty="0" smtClean="0"/>
              <a:t>Vice President; </a:t>
            </a:r>
            <a:r>
              <a:rPr lang="en-CA" sz="5300" b="0" dirty="0" smtClean="0"/>
              <a:t>Chris Taylor</a:t>
            </a:r>
            <a:endParaRPr lang="en-US" sz="67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E85654-F75C-C1BB-EF95-48AE841BF8E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46784" y="3028029"/>
            <a:ext cx="17785976" cy="9174908"/>
          </a:xfrm>
        </p:spPr>
        <p:txBody>
          <a:bodyPr>
            <a:normAutofit fontScale="92500"/>
          </a:bodyPr>
          <a:lstStyle/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sz="4400" dirty="0"/>
              <a:t>We now have a Twitter account</a:t>
            </a:r>
            <a:endParaRPr lang="en-US" sz="3200" dirty="0"/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@CPOPC was taken</a:t>
            </a:r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sz="4400" dirty="0"/>
              <a:t>We will tweet 3 or 4 times a month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upcoming challenges and competitions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meeting announcements</a:t>
            </a:r>
          </a:p>
          <a:p>
            <a:pPr marL="1616075" lvl="1" indent="-100647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3600" dirty="0"/>
              <a:t>other items likely to be of interest to members</a:t>
            </a:r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twitter.com/OrleansPhotoClb</a:t>
            </a:r>
            <a:endParaRPr lang="en-US" dirty="0" smtClean="0"/>
          </a:p>
          <a:p>
            <a:pPr marL="1074738" indent="-1074738">
              <a:lnSpc>
                <a:spcPct val="150000"/>
              </a:lnSpc>
              <a:spcBef>
                <a:spcPts val="0"/>
              </a:spcBef>
            </a:pPr>
            <a:endParaRPr lang="en-US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dirty="0" smtClean="0"/>
              <a:t>NOTES; Newsletters will continue as before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4000" dirty="0" smtClean="0"/>
              <a:t>              Challenge and Competition winners will be posted on our Facebook page </a:t>
            </a:r>
            <a:endParaRPr lang="en-US" sz="40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8DB990-18CC-BF1C-5A14-2E3F1365AA78}"/>
              </a:ext>
            </a:extLst>
          </p:cNvPr>
          <p:cNvSpPr txBox="1"/>
          <p:nvPr/>
        </p:nvSpPr>
        <p:spPr>
          <a:xfrm>
            <a:off x="14827619" y="1608195"/>
            <a:ext cx="7889156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@OrleansPhotoClb</a:t>
            </a:r>
            <a:endParaRPr kumimoji="0" lang="en-US" sz="6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B81E09B-2AC7-2B45-7006-98A2C2C4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5208" y="4841776"/>
            <a:ext cx="3541728" cy="29496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8A2175-3A2B-7991-D91F-507B3E367547}"/>
              </a:ext>
            </a:extLst>
          </p:cNvPr>
          <p:cNvSpPr txBox="1"/>
          <p:nvPr/>
        </p:nvSpPr>
        <p:spPr>
          <a:xfrm>
            <a:off x="17448584" y="3628927"/>
            <a:ext cx="684076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Twitter wouldn’t let us have a “u”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8BCC4857-38D4-492A-3371-2CC7ECD3EC8C}"/>
              </a:ext>
            </a:extLst>
          </p:cNvPr>
          <p:cNvSpPr/>
          <p:nvPr/>
        </p:nvSpPr>
        <p:spPr>
          <a:xfrm rot="16200000">
            <a:off x="21383433" y="2388958"/>
            <a:ext cx="753262" cy="1278143"/>
          </a:xfrm>
          <a:prstGeom prst="leftBrace">
            <a:avLst>
              <a:gd name="adj1" fmla="val 30100"/>
              <a:gd name="adj2" fmla="val 50000"/>
            </a:avLst>
          </a:prstGeom>
          <a:noFill/>
          <a:ln w="34925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14368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3. Financial situation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15305980" cy="12249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6600" dirty="0" smtClean="0"/>
              <a:t>Financial situation</a:t>
            </a:r>
            <a:r>
              <a:rPr lang="en-CA" sz="6600" dirty="0" smtClean="0"/>
              <a:t> and budget</a:t>
            </a:r>
            <a:endParaRPr sz="6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08" y="2105472"/>
            <a:ext cx="12577086" cy="1087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"/>
          <p:cNvSpPr>
            <a:spLocks noChangeArrowheads="1"/>
          </p:cNvSpPr>
          <p:nvPr/>
        </p:nvSpPr>
        <p:spPr bwMode="auto">
          <a:xfrm>
            <a:off x="14455953" y="2732624"/>
            <a:ext cx="9937104" cy="3207963"/>
          </a:xfrm>
          <a:custGeom>
            <a:avLst/>
            <a:gdLst>
              <a:gd name="G0" fmla="*/ 1 0 51712"/>
              <a:gd name="G1" fmla="+- 21600 0 0"/>
              <a:gd name="G2" fmla="*/ 21600 1 2"/>
              <a:gd name="G3" fmla="+- 21600 0 0"/>
              <a:gd name="G4" fmla="*/ 21600 1 2"/>
              <a:gd name="G5" fmla="+- 21600 0 0"/>
              <a:gd name="T0" fmla="*/ 0 w 21600"/>
              <a:gd name="T1" fmla="*/ 0 h 21600"/>
              <a:gd name="T2" fmla="*/ 21600 w 21600"/>
              <a:gd name="T3" fmla="*/ 0 h 21600"/>
              <a:gd name="T4" fmla="*/ 21600 w 21600"/>
              <a:gd name="T5" fmla="*/ 21600 h 21600"/>
              <a:gd name="T6" fmla="*/ 0 w 21600"/>
              <a:gd name="T7" fmla="*/ 21600 h 21600"/>
              <a:gd name="T8" fmla="*/ 0 w 21600"/>
              <a:gd name="T9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wrap="square" lIns="214281" tIns="107141" rIns="214281" bIns="107141">
            <a:spAutoFit/>
          </a:bodyPr>
          <a:lstStyle>
            <a:lvl1pPr marL="8001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1092326" indent="0" algn="l" hangingPunct="1">
              <a:lnSpc>
                <a:spcPct val="135000"/>
              </a:lnSpc>
              <a:buClr>
                <a:schemeClr val="accent2">
                  <a:lumMod val="50000"/>
                </a:schemeClr>
              </a:buClr>
              <a:buSzPct val="60000"/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Helvetica Neue"/>
              </a:rPr>
              <a:t>FINANCIAL HIGHLIGHTS</a:t>
            </a:r>
          </a:p>
          <a:p>
            <a:pPr marL="1092326" indent="0" algn="l" hangingPunct="1">
              <a:lnSpc>
                <a:spcPct val="135000"/>
              </a:lnSpc>
              <a:buClr>
                <a:schemeClr val="accent2">
                  <a:lumMod val="50000"/>
                </a:schemeClr>
              </a:buClr>
              <a:buSzPct val="60000"/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Helvetica Neue"/>
              </a:rPr>
              <a:t>Total income over </a:t>
            </a:r>
            <a:r>
              <a:rPr lang="en-CA" altLang="en-US" sz="3600" b="1" dirty="0" smtClean="0">
                <a:solidFill>
                  <a:schemeClr val="tx1"/>
                </a:solidFill>
                <a:latin typeface="Helvetica Neue"/>
              </a:rPr>
              <a:t>past year </a:t>
            </a:r>
            <a:r>
              <a:rPr lang="en-CA" altLang="en-US" sz="3600" b="1" dirty="0">
                <a:solidFill>
                  <a:schemeClr val="tx1"/>
                </a:solidFill>
                <a:latin typeface="Helvetica Neue"/>
              </a:rPr>
              <a:t>= </a:t>
            </a:r>
            <a:r>
              <a:rPr lang="en-CA" altLang="en-US" sz="3600" b="1" dirty="0" smtClean="0">
                <a:solidFill>
                  <a:schemeClr val="tx1"/>
                </a:solidFill>
                <a:latin typeface="Helvetica Neue"/>
              </a:rPr>
              <a:t>$2099</a:t>
            </a:r>
          </a:p>
          <a:p>
            <a:pPr marL="1092326" indent="0" algn="l" hangingPunct="1">
              <a:lnSpc>
                <a:spcPct val="135000"/>
              </a:lnSpc>
              <a:buClr>
                <a:schemeClr val="accent2">
                  <a:lumMod val="50000"/>
                </a:schemeClr>
              </a:buClr>
              <a:buSzPct val="60000"/>
              <a:defRPr/>
            </a:pPr>
            <a:r>
              <a:rPr lang="en-CA" altLang="en-US" sz="3600" b="1" dirty="0" smtClean="0">
                <a:solidFill>
                  <a:schemeClr val="tx1"/>
                </a:solidFill>
                <a:latin typeface="Helvetica Neue"/>
              </a:rPr>
              <a:t>Total expenditures = $1000</a:t>
            </a:r>
            <a:endParaRPr lang="en-CA" altLang="en-US" sz="3600" b="1" dirty="0">
              <a:solidFill>
                <a:schemeClr val="tx1"/>
              </a:solidFill>
              <a:latin typeface="Helvetica Neue"/>
            </a:endParaRPr>
          </a:p>
          <a:p>
            <a:pPr marL="1092326" indent="0" algn="l" hangingPunct="1">
              <a:lnSpc>
                <a:spcPct val="135000"/>
              </a:lnSpc>
              <a:buClr>
                <a:schemeClr val="accent2">
                  <a:lumMod val="50000"/>
                </a:schemeClr>
              </a:buClr>
              <a:buSzPct val="60000"/>
              <a:defRPr/>
            </a:pPr>
            <a:r>
              <a:rPr lang="en-CA" altLang="en-US" sz="3600" b="1" dirty="0">
                <a:solidFill>
                  <a:schemeClr val="tx1"/>
                </a:solidFill>
                <a:latin typeface="Helvetica Neue"/>
              </a:rPr>
              <a:t>Bank balance at year end = </a:t>
            </a:r>
            <a:r>
              <a:rPr lang="en-CA" altLang="en-US" sz="3600" b="1" dirty="0" smtClean="0">
                <a:solidFill>
                  <a:schemeClr val="tx1"/>
                </a:solidFill>
                <a:latin typeface="Helvetica Neue"/>
              </a:rPr>
              <a:t>$5388</a:t>
            </a:r>
            <a:endParaRPr lang="en-CA" altLang="en-US" sz="3600" b="1" dirty="0">
              <a:solidFill>
                <a:schemeClr val="tx1"/>
              </a:solidFill>
              <a:latin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3. Membership fe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defRPr spc="-200"/>
            </a:pPr>
            <a:r>
              <a:rPr lang="en-CA" dirty="0" smtClean="0"/>
              <a:t>A</a:t>
            </a:r>
            <a:r>
              <a:rPr sz="7300" dirty="0" err="1" smtClean="0"/>
              <a:t>nnual</a:t>
            </a:r>
            <a:r>
              <a:rPr sz="7300" dirty="0" smtClean="0"/>
              <a:t> </a:t>
            </a:r>
            <a:r>
              <a:rPr sz="7300" dirty="0"/>
              <a:t>Membership </a:t>
            </a:r>
            <a:r>
              <a:rPr sz="7300" dirty="0" smtClean="0"/>
              <a:t>Fees</a:t>
            </a:r>
            <a:r>
              <a:rPr lang="en-CA" sz="7300" dirty="0" smtClean="0"/>
              <a:t>; 2022-2023</a:t>
            </a:r>
            <a:br>
              <a:rPr lang="en-CA" sz="7300" dirty="0" smtClean="0"/>
            </a:br>
            <a:r>
              <a:rPr lang="en-CA" sz="5300" b="0" dirty="0" smtClean="0"/>
              <a:t>Secretary and Treasurer; Roger Regimbal</a:t>
            </a:r>
            <a:r>
              <a:rPr lang="en-CA" sz="6700" b="0" dirty="0"/>
              <a:t/>
            </a:r>
            <a:br>
              <a:rPr lang="en-CA" sz="6700" b="0" dirty="0"/>
            </a:br>
            <a:endParaRPr b="0" dirty="0"/>
          </a:p>
        </p:txBody>
      </p:sp>
      <p:sp>
        <p:nvSpPr>
          <p:cNvPr id="195" name="Slide bullet text"/>
          <p:cNvSpPr txBox="1">
            <a:spLocks noGrp="1"/>
          </p:cNvSpPr>
          <p:nvPr>
            <p:ph type="body" idx="21"/>
          </p:nvPr>
        </p:nvSpPr>
        <p:spPr>
          <a:xfrm>
            <a:off x="1174776" y="3257600"/>
            <a:ext cx="21971000" cy="82560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/>
          </a:bodyPr>
          <a:lstStyle/>
          <a:p>
            <a:r>
              <a:rPr dirty="0"/>
              <a:t>Individual - $50 </a:t>
            </a:r>
            <a:br>
              <a:rPr dirty="0"/>
            </a:br>
            <a:r>
              <a:rPr dirty="0"/>
              <a:t>	</a:t>
            </a:r>
            <a:r>
              <a:rPr lang="en-CA" dirty="0"/>
              <a:t> </a:t>
            </a:r>
            <a:r>
              <a:rPr lang="en-CA" dirty="0" smtClean="0"/>
              <a:t>       $25 for n</a:t>
            </a:r>
            <a:r>
              <a:rPr dirty="0" err="1" smtClean="0"/>
              <a:t>ew</a:t>
            </a:r>
            <a:r>
              <a:rPr dirty="0" smtClean="0"/>
              <a:t> </a:t>
            </a:r>
            <a:r>
              <a:rPr dirty="0"/>
              <a:t>members only joining between Feb. 1 and June 30 </a:t>
            </a:r>
            <a:r>
              <a:rPr dirty="0" smtClean="0"/>
              <a:t> </a:t>
            </a:r>
            <a:endParaRPr lang="en-CA" dirty="0" smtClean="0"/>
          </a:p>
          <a:p>
            <a:r>
              <a:rPr dirty="0" smtClean="0"/>
              <a:t>Family </a:t>
            </a:r>
            <a:r>
              <a:rPr dirty="0"/>
              <a:t>- $75</a:t>
            </a:r>
            <a:br>
              <a:rPr dirty="0"/>
            </a:br>
            <a:r>
              <a:rPr dirty="0"/>
              <a:t>	 </a:t>
            </a:r>
            <a:r>
              <a:rPr lang="en-CA" dirty="0" smtClean="0"/>
              <a:t>  $35 for n</a:t>
            </a:r>
            <a:r>
              <a:rPr dirty="0" err="1" smtClean="0"/>
              <a:t>ew</a:t>
            </a:r>
            <a:r>
              <a:rPr dirty="0" smtClean="0"/>
              <a:t> </a:t>
            </a:r>
            <a:r>
              <a:rPr dirty="0"/>
              <a:t>members only joining between Feb. 1 and June 30 </a:t>
            </a:r>
            <a:endParaRPr lang="en-CA" dirty="0" smtClean="0"/>
          </a:p>
          <a:p>
            <a:r>
              <a:rPr dirty="0" smtClean="0"/>
              <a:t>All </a:t>
            </a:r>
            <a:r>
              <a:rPr dirty="0"/>
              <a:t>returning members must pay full price </a:t>
            </a:r>
          </a:p>
          <a:p>
            <a:r>
              <a:rPr dirty="0"/>
              <a:t>Full payment is due before November </a:t>
            </a:r>
            <a:r>
              <a:rPr lang="en-CA" dirty="0" smtClean="0"/>
              <a:t>2023</a:t>
            </a:r>
          </a:p>
          <a:p>
            <a:r>
              <a:rPr lang="en-CA" dirty="0"/>
              <a:t>Access to “Members Only” section of website cut off </a:t>
            </a:r>
            <a:r>
              <a:rPr lang="en-CA" dirty="0" smtClean="0"/>
              <a:t>after November</a:t>
            </a:r>
            <a:endParaRPr dirty="0"/>
          </a:p>
          <a:p>
            <a:r>
              <a:rPr dirty="0"/>
              <a:t>Please pay online via PayPal using the CPOPC web site “How to Join” </a:t>
            </a:r>
            <a:r>
              <a:rPr dirty="0" smtClean="0"/>
              <a:t>page</a:t>
            </a:r>
            <a:endParaRPr lang="en-CA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1489556" cy="1435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October Technique </a:t>
            </a:r>
            <a:r>
              <a:rPr lang="en-US" dirty="0"/>
              <a:t>- Silhouette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0ADA66-AD7C-4A11-B619-851F6DF209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14736" y="3367914"/>
            <a:ext cx="13177464" cy="8256012"/>
          </a:xfrm>
        </p:spPr>
        <p:txBody>
          <a:bodyPr>
            <a:normAutofit lnSpcReduction="10000"/>
          </a:bodyPr>
          <a:lstStyle/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Place your subject in front of a light source or ensure that the background is significantly brighter than the subject. </a:t>
            </a:r>
          </a:p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Typically, a camera will automatically create a silhouette but if your subject makes up a large portion of the photo, you may have to manually underexpose your shot. </a:t>
            </a:r>
          </a:p>
          <a:p>
            <a:r>
              <a:rPr lang="en-US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Rather than tonalities and colour, pay attention to the shape and outline of your object. </a:t>
            </a:r>
          </a:p>
          <a:p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D564256-F4D7-F8EF-4C01-90B7DA14F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368" y="278856"/>
            <a:ext cx="8429778" cy="6225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5D56C9-B207-937F-F251-0EC3DB381B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62" y="7506072"/>
            <a:ext cx="8896608" cy="5931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FDBCAD-9786-689C-3C3A-4BC79E4DF40F}"/>
              </a:ext>
            </a:extLst>
          </p:cNvPr>
          <p:cNvSpPr txBox="1"/>
          <p:nvPr/>
        </p:nvSpPr>
        <p:spPr>
          <a:xfrm>
            <a:off x="13992200" y="6654615"/>
            <a:ext cx="53285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Jonathan Mabey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F8A6D0E-79E2-1458-3CF4-F9AAC942708C}"/>
              </a:ext>
            </a:extLst>
          </p:cNvPr>
          <p:cNvSpPr txBox="1"/>
          <p:nvPr/>
        </p:nvSpPr>
        <p:spPr>
          <a:xfrm>
            <a:off x="11022481" y="12527538"/>
            <a:ext cx="448188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William Farlow</a:t>
            </a:r>
          </a:p>
        </p:txBody>
      </p:sp>
    </p:spTree>
    <p:extLst>
      <p:ext uri="{BB962C8B-B14F-4D97-AF65-F5344CB8AC3E}">
        <p14:creationId xmlns:p14="http://schemas.microsoft.com/office/powerpoint/2010/main" val="188758503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Summer Photo Share</a:t>
            </a:r>
            <a:endParaRPr lang="en-CA" dirty="0"/>
          </a:p>
        </p:txBody>
      </p:sp>
      <p:pic>
        <p:nvPicPr>
          <p:cNvPr id="2050" name="Picture 2" descr="https://cpopc.ca/wp-content/uploads/2022/03/Richard_Godin_Birds_IMG_5977-1024x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56" y="2753544"/>
            <a:ext cx="13177464" cy="9638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95056" y="11194546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Richard Godin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38038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952500"/>
            <a:ext cx="14729916" cy="1435100"/>
          </a:xfrm>
        </p:spPr>
        <p:txBody>
          <a:bodyPr>
            <a:normAutofit fontScale="90000"/>
          </a:bodyPr>
          <a:lstStyle/>
          <a:p>
            <a:r>
              <a:rPr lang="en-US" sz="4900" dirty="0" smtClean="0"/>
              <a:t>Photography 101 – Lynda Buske</a:t>
            </a:r>
            <a:br>
              <a:rPr lang="en-US" sz="4900" dirty="0" smtClean="0"/>
            </a:b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7300" b="0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sz="7300" b="0" dirty="0">
                <a:solidFill>
                  <a:schemeClr val="accent1">
                    <a:lumMod val="75000"/>
                  </a:schemeClr>
                </a:solidFill>
              </a:rPr>
              <a:t>to do with all those travel pics?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C0ADA66-AD7C-4A11-B619-851F6DF2098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36171" y="4409728"/>
            <a:ext cx="15233972" cy="9649916"/>
          </a:xfrm>
        </p:spPr>
        <p:txBody>
          <a:bodyPr>
            <a:normAutofit/>
          </a:bodyPr>
          <a:lstStyle/>
          <a:p>
            <a:pPr algn="l"/>
            <a:r>
              <a:rPr lang="en-CA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Make daily backups to laptop or cloud. </a:t>
            </a:r>
          </a:p>
          <a:p>
            <a:pPr algn="l"/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Set up folders: location? date? camera used? </a:t>
            </a:r>
            <a:endParaRPr lang="en-CA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Use down time/bad weather to start editing pics</a:t>
            </a:r>
          </a:p>
          <a:p>
            <a:pPr algn="l"/>
            <a:endParaRPr lang="en-CA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E9E617D-3960-3B39-2108-E433F25A5381}"/>
              </a:ext>
            </a:extLst>
          </p:cNvPr>
          <p:cNvSpPr txBox="1">
            <a:spLocks/>
          </p:cNvSpPr>
          <p:nvPr/>
        </p:nvSpPr>
        <p:spPr>
          <a:xfrm>
            <a:off x="1206500" y="3398664"/>
            <a:ext cx="14729916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000" dirty="0"/>
              <a:t>During your trip: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370421-112F-488C-1FE1-91F95ABA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15" y="8082136"/>
            <a:ext cx="5117342" cy="5117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E0977C2-C070-5763-FA16-AED491339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346" y="5633864"/>
            <a:ext cx="9485154" cy="57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420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C62614-B04F-E2BA-578D-81D6E1AE7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344" y="1474386"/>
            <a:ext cx="9859019" cy="10946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1506827-08FE-F043-74D2-F226A0808994}"/>
              </a:ext>
            </a:extLst>
          </p:cNvPr>
          <p:cNvSpPr txBox="1"/>
          <p:nvPr/>
        </p:nvSpPr>
        <p:spPr>
          <a:xfrm>
            <a:off x="16296456" y="7980898"/>
            <a:ext cx="648072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Can add in </a:t>
            </a:r>
            <a:r>
              <a:rPr lang="en-US" sz="3600" dirty="0"/>
              <a:t>(or overwrite)  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the ones you edited on your trip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D1706D09-7ABA-1FDA-F214-D7FEEA5C457B}"/>
              </a:ext>
            </a:extLst>
          </p:cNvPr>
          <p:cNvCxnSpPr>
            <a:cxnSpLocks/>
          </p:cNvCxnSpPr>
          <p:nvPr/>
        </p:nvCxnSpPr>
        <p:spPr>
          <a:xfrm flipH="1" flipV="1">
            <a:off x="14352240" y="8154144"/>
            <a:ext cx="1944216" cy="432048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64CA95BB-CB4F-F238-7EED-994262B1D8A1}"/>
              </a:ext>
            </a:extLst>
          </p:cNvPr>
          <p:cNvCxnSpPr>
            <a:cxnSpLocks/>
          </p:cNvCxnSpPr>
          <p:nvPr/>
        </p:nvCxnSpPr>
        <p:spPr>
          <a:xfrm flipH="1">
            <a:off x="14352240" y="8770776"/>
            <a:ext cx="1845703" cy="420710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D076FFF4-FA7B-CC19-4E91-47102A905512}"/>
              </a:ext>
            </a:extLst>
          </p:cNvPr>
          <p:cNvCxnSpPr>
            <a:cxnSpLocks/>
          </p:cNvCxnSpPr>
          <p:nvPr/>
        </p:nvCxnSpPr>
        <p:spPr>
          <a:xfrm flipH="1">
            <a:off x="14496256" y="8911838"/>
            <a:ext cx="1802507" cy="1375447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72C2E44-40E0-33C6-CF9A-F0214A610AB8}"/>
              </a:ext>
            </a:extLst>
          </p:cNvPr>
          <p:cNvSpPr txBox="1"/>
          <p:nvPr/>
        </p:nvSpPr>
        <p:spPr>
          <a:xfrm>
            <a:off x="814736" y="8357841"/>
            <a:ext cx="5320208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Creat</a:t>
            </a:r>
            <a:r>
              <a:rPr lang="en-US" sz="3600" dirty="0"/>
              <a:t>e further sub-folders for </a:t>
            </a:r>
            <a:r>
              <a:rPr lang="en-US" sz="3600" i="1" dirty="0"/>
              <a:t>On-line album</a:t>
            </a:r>
            <a:r>
              <a:rPr lang="en-US" sz="3600" dirty="0"/>
              <a:t>, </a:t>
            </a:r>
            <a:r>
              <a:rPr lang="en-US" sz="3600" i="1" dirty="0"/>
              <a:t>Facebook pics</a:t>
            </a:r>
            <a:r>
              <a:rPr lang="en-US" sz="3600" dirty="0"/>
              <a:t>, </a:t>
            </a:r>
            <a:r>
              <a:rPr lang="en-US" sz="3600" i="1" dirty="0"/>
              <a:t>Prints, Photobook</a:t>
            </a:r>
            <a:r>
              <a:rPr lang="en-US" sz="3600" dirty="0"/>
              <a:t>, etc.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DB4042F-F423-460C-3365-2E8F9C8ACF74}"/>
              </a:ext>
            </a:extLst>
          </p:cNvPr>
          <p:cNvCxnSpPr>
            <a:cxnSpLocks/>
          </p:cNvCxnSpPr>
          <p:nvPr/>
        </p:nvCxnSpPr>
        <p:spPr>
          <a:xfrm>
            <a:off x="6138580" y="9618223"/>
            <a:ext cx="4469244" cy="984193"/>
          </a:xfrm>
          <a:prstGeom prst="straightConnector1">
            <a:avLst/>
          </a:prstGeom>
          <a:noFill/>
          <a:ln w="508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/>
          <p:cNvSpPr txBox="1"/>
          <p:nvPr/>
        </p:nvSpPr>
        <p:spPr>
          <a:xfrm>
            <a:off x="814736" y="671506"/>
            <a:ext cx="468052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dirty="0"/>
              <a:t>Photography 101</a:t>
            </a:r>
            <a:endParaRPr kumimoji="0" lang="en-CA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580372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Welco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Welcome</a:t>
            </a:r>
          </a:p>
        </p:txBody>
      </p:sp>
      <p:sp>
        <p:nvSpPr>
          <p:cNvPr id="177" name="First meeting of new year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First meeting of new year</a:t>
            </a:r>
          </a:p>
        </p:txBody>
      </p:sp>
      <p:sp>
        <p:nvSpPr>
          <p:cNvPr id="178" name="Acknowledgement of prospective members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0553452" cy="82560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 dirty="0"/>
              <a:t>Acknowledgement of </a:t>
            </a:r>
            <a:r>
              <a:rPr lang="en-CA" sz="4000" dirty="0" smtClean="0"/>
              <a:t>guests and </a:t>
            </a:r>
            <a:r>
              <a:rPr sz="4000" dirty="0" smtClean="0"/>
              <a:t>prospective </a:t>
            </a:r>
            <a:r>
              <a:rPr sz="4000" dirty="0"/>
              <a:t>members</a:t>
            </a:r>
          </a:p>
          <a:p>
            <a:r>
              <a:rPr lang="en-CA" sz="4000" dirty="0" smtClean="0"/>
              <a:t>Zoom difficulties? - Email John Miner  </a:t>
            </a:r>
            <a:r>
              <a:rPr lang="en-CA" sz="4000" dirty="0" smtClean="0">
                <a:solidFill>
                  <a:srgbClr val="FFC000"/>
                </a:solidFill>
              </a:rPr>
              <a:t>john@miner.ca</a:t>
            </a:r>
            <a:endParaRPr sz="4000" dirty="0">
              <a:solidFill>
                <a:srgbClr val="FFC000"/>
              </a:solidFill>
            </a:endParaRPr>
          </a:p>
          <a:p>
            <a:r>
              <a:rPr lang="en-CA" sz="4000" dirty="0" smtClean="0"/>
              <a:t>10 min b</a:t>
            </a:r>
            <a:r>
              <a:rPr sz="4000" dirty="0" err="1" smtClean="0"/>
              <a:t>reak</a:t>
            </a:r>
            <a:r>
              <a:rPr sz="4000" dirty="0" smtClean="0"/>
              <a:t> </a:t>
            </a:r>
            <a:r>
              <a:rPr sz="4000" dirty="0"/>
              <a:t>between 10:30 and 11am</a:t>
            </a:r>
          </a:p>
          <a:p>
            <a:r>
              <a:rPr sz="4000" dirty="0"/>
              <a:t>Our agenda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0232" y="9430350"/>
            <a:ext cx="65527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by Sandy Menard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8" b="12738"/>
          <a:stretch>
            <a:fillRect/>
          </a:stretch>
        </p:blipFill>
        <p:spPr bwMode="auto">
          <a:xfrm>
            <a:off x="11111880" y="2393504"/>
            <a:ext cx="12829569" cy="6374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B499CEA8-A749-3EE2-C237-3BE872F9F48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318792" y="2609528"/>
            <a:ext cx="13681520" cy="9649916"/>
          </a:xfrm>
        </p:spPr>
        <p:txBody>
          <a:bodyPr numCol="1">
            <a:normAutofit/>
          </a:bodyPr>
          <a:lstStyle/>
          <a:p>
            <a:pPr algn="l"/>
            <a:r>
              <a:rPr lang="en-CA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Take the time to compare images and pic the best one </a:t>
            </a:r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with the most potential before editing.</a:t>
            </a:r>
          </a:p>
          <a:p>
            <a:r>
              <a:rPr lang="en-CA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Mark the ones you like in your editing software.</a:t>
            </a:r>
          </a:p>
          <a:p>
            <a:r>
              <a:rPr lang="en-CA" dirty="0">
                <a:solidFill>
                  <a:schemeClr val="tx1"/>
                </a:solidFill>
                <a:latin typeface="Open Sans" panose="020B0606030504020204" pitchFamily="34" charset="0"/>
              </a:rPr>
              <a:t>Place no more than 100 images in an on-line photo album. Create multiple albums for a long trip.</a:t>
            </a:r>
          </a:p>
          <a:p>
            <a:r>
              <a:rPr lang="en-CA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Keep Facebook postings to a small number.</a:t>
            </a:r>
          </a:p>
          <a:p>
            <a:pPr algn="l"/>
            <a:endParaRPr lang="en-CA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0A6C35-1606-6A67-28E6-C0812E86D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360" y="4193704"/>
            <a:ext cx="8305258" cy="4799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736" y="671506"/>
            <a:ext cx="4680520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4400" dirty="0"/>
              <a:t>Photography 101</a:t>
            </a:r>
            <a:endParaRPr kumimoji="0" lang="en-CA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26534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Interclub Competition News"/>
          <p:cNvSpPr txBox="1">
            <a:spLocks noGrp="1"/>
          </p:cNvSpPr>
          <p:nvPr>
            <p:ph type="title"/>
          </p:nvPr>
        </p:nvSpPr>
        <p:spPr>
          <a:xfrm>
            <a:off x="1223905" y="851283"/>
            <a:ext cx="21066621" cy="1814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pc="-200"/>
            </a:lvl1pPr>
          </a:lstStyle>
          <a:p>
            <a:r>
              <a:rPr lang="en-US" sz="7300" dirty="0" smtClean="0"/>
              <a:t>Next Meeting</a:t>
            </a:r>
            <a:endParaRPr sz="4800" b="0" dirty="0"/>
          </a:p>
        </p:txBody>
      </p:sp>
      <p:sp>
        <p:nvSpPr>
          <p:cNvPr id="2" name="Rectangle 1"/>
          <p:cNvSpPr/>
          <p:nvPr/>
        </p:nvSpPr>
        <p:spPr>
          <a:xfrm>
            <a:off x="1030759" y="2177480"/>
            <a:ext cx="21259767" cy="987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/>
            <a:r>
              <a:rPr lang="en-US" sz="6000" dirty="0" smtClean="0">
                <a:solidFill>
                  <a:srgbClr val="FFC000"/>
                </a:solidFill>
              </a:rPr>
              <a:t>8 October </a:t>
            </a:r>
            <a:r>
              <a:rPr lang="en-US" sz="6000" dirty="0" smtClean="0"/>
              <a:t>at 09.30 on Zoom</a:t>
            </a:r>
          </a:p>
          <a:p>
            <a:pPr lvl="1" algn="l"/>
            <a:endParaRPr lang="en-US" sz="4400" dirty="0" smtClean="0"/>
          </a:p>
          <a:p>
            <a:pPr lvl="1" algn="l"/>
            <a:r>
              <a:rPr lang="en-US" sz="4400" dirty="0" smtClean="0"/>
              <a:t>Featured Presenter</a:t>
            </a:r>
            <a:r>
              <a:rPr lang="en-US" sz="6000" dirty="0" smtClean="0"/>
              <a:t>: </a:t>
            </a:r>
          </a:p>
          <a:p>
            <a:pPr lvl="1" algn="l"/>
            <a:r>
              <a:rPr lang="en-US" sz="5400" dirty="0" smtClean="0"/>
              <a:t>Robert Scott</a:t>
            </a:r>
          </a:p>
          <a:p>
            <a:pPr lvl="1" algn="l"/>
            <a:r>
              <a:rPr lang="en-US" sz="5400" dirty="0" smtClean="0"/>
              <a:t>Abandoned Photography</a:t>
            </a:r>
          </a:p>
          <a:p>
            <a:pPr lvl="1" algn="l"/>
            <a:endParaRPr lang="en-US" sz="5400" dirty="0"/>
          </a:p>
          <a:p>
            <a:pPr lvl="1" algn="l"/>
            <a:r>
              <a:rPr lang="en-US" sz="4400" dirty="0" smtClean="0"/>
              <a:t>October Challenge</a:t>
            </a:r>
          </a:p>
          <a:p>
            <a:pPr lvl="1" algn="l"/>
            <a:r>
              <a:rPr lang="en-US" sz="5400" dirty="0" smtClean="0"/>
              <a:t>Weathered Surfaces</a:t>
            </a:r>
          </a:p>
          <a:p>
            <a:pPr lvl="1" algn="l"/>
            <a:endParaRPr lang="en-US" sz="5400" dirty="0"/>
          </a:p>
          <a:p>
            <a:pPr lvl="1" algn="l"/>
            <a:r>
              <a:rPr lang="en-US" sz="4400" dirty="0" smtClean="0"/>
              <a:t>October Technique</a:t>
            </a:r>
          </a:p>
          <a:p>
            <a:pPr lvl="1" algn="l"/>
            <a:r>
              <a:rPr lang="en-US" sz="5400" dirty="0" smtClean="0"/>
              <a:t>Silhouette</a:t>
            </a:r>
          </a:p>
          <a:p>
            <a:pPr lvl="1" algn="l"/>
            <a:endParaRPr lang="en-US" sz="6000" dirty="0" smtClean="0"/>
          </a:p>
        </p:txBody>
      </p:sp>
      <p:pic>
        <p:nvPicPr>
          <p:cNvPr id="4101" name="Picture 5" descr="https://images.squarespace-cdn.com/content/v1/585036da37c581da962fcfb9/1482132603603-9Y4WSIP2L71RM3MTVJTH/image-asset.jpeg?format=75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776" y="3545631"/>
            <a:ext cx="12385376" cy="82569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759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eptember 20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/>
              <a:t>September </a:t>
            </a:r>
            <a:r>
              <a:rPr smtClean="0"/>
              <a:t>202</a:t>
            </a:r>
            <a:r>
              <a:rPr lang="en-CA" smtClean="0"/>
              <a:t>2</a:t>
            </a:r>
            <a:endParaRPr dirty="0"/>
          </a:p>
        </p:txBody>
      </p:sp>
      <p:sp>
        <p:nvSpPr>
          <p:cNvPr id="182" name="Agenda top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Agenda topics</a:t>
            </a:r>
          </a:p>
        </p:txBody>
      </p:sp>
      <p:sp>
        <p:nvSpPr>
          <p:cNvPr id="183" name="Welcome…"/>
          <p:cNvSpPr txBox="1">
            <a:spLocks noGrp="1"/>
          </p:cNvSpPr>
          <p:nvPr>
            <p:ph type="body" sz="half" idx="1"/>
          </p:nvPr>
        </p:nvSpPr>
        <p:spPr>
          <a:xfrm>
            <a:off x="1030760" y="3401616"/>
            <a:ext cx="10225136" cy="9865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trike="sngStrike" spc="-38"/>
            </a:pPr>
            <a:r>
              <a:rPr sz="3200" dirty="0" smtClean="0"/>
              <a:t>Welcome</a:t>
            </a:r>
            <a:endParaRPr lang="en-CA" sz="3200" dirty="0" smtClean="0"/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600" dirty="0">
                <a:solidFill>
                  <a:srgbClr val="FFC000"/>
                </a:solidFill>
              </a:rPr>
              <a:t>Summer photo </a:t>
            </a:r>
            <a:r>
              <a:rPr lang="en-CA" sz="3600" dirty="0" smtClean="0">
                <a:solidFill>
                  <a:srgbClr val="FFC000"/>
                </a:solidFill>
              </a:rPr>
              <a:t>share – part one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lang="en-CA" sz="3200" dirty="0" smtClean="0"/>
              <a:t>The Year Ahead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In-person resumption?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Speakers scheduled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Workshops and other activities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Challenges and competitions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/>
              <a:t>Feedback Group?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Social media presence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sz="3200" dirty="0" smtClean="0"/>
              <a:t>Finances </a:t>
            </a:r>
            <a:r>
              <a:rPr sz="3200" dirty="0"/>
              <a:t>and membership fees for </a:t>
            </a:r>
            <a:r>
              <a:rPr lang="en-CA" sz="3200" dirty="0" smtClean="0"/>
              <a:t>2022</a:t>
            </a:r>
            <a:r>
              <a:rPr sz="3200" dirty="0" smtClean="0"/>
              <a:t>-202</a:t>
            </a:r>
            <a:r>
              <a:rPr lang="en-CA" sz="3200" dirty="0" smtClean="0"/>
              <a:t>3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AutoNum type="arabicPeriod"/>
              <a:defRPr sz="3850" spc="-38"/>
            </a:pPr>
            <a:r>
              <a:rPr lang="en-CA" sz="3200" dirty="0" smtClean="0"/>
              <a:t>Member Contributions</a:t>
            </a:r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Member Recognition </a:t>
            </a:r>
            <a:endParaRPr sz="3200" dirty="0"/>
          </a:p>
          <a:p>
            <a:pPr lvl="1" defTabSz="577850">
              <a:lnSpc>
                <a:spcPct val="100000"/>
              </a:lnSpc>
              <a:spcBef>
                <a:spcPts val="600"/>
              </a:spcBef>
              <a:buSzPct val="100000"/>
              <a:defRPr sz="3850" spc="-38"/>
            </a:pPr>
            <a:r>
              <a:rPr lang="en-CA" sz="3200" dirty="0" smtClean="0"/>
              <a:t>Technique Review - October topic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sz="3600" dirty="0" smtClean="0">
                <a:solidFill>
                  <a:srgbClr val="FFC000"/>
                </a:solidFill>
              </a:rPr>
              <a:t>Summer </a:t>
            </a:r>
            <a:r>
              <a:rPr sz="3600" dirty="0">
                <a:solidFill>
                  <a:srgbClr val="FFC000"/>
                </a:solidFill>
              </a:rPr>
              <a:t>photo </a:t>
            </a:r>
            <a:r>
              <a:rPr sz="3600" dirty="0" smtClean="0">
                <a:solidFill>
                  <a:srgbClr val="FFC000"/>
                </a:solidFill>
              </a:rPr>
              <a:t>share</a:t>
            </a:r>
            <a:r>
              <a:rPr lang="en-CA" sz="3600" dirty="0" smtClean="0">
                <a:solidFill>
                  <a:srgbClr val="FFC000"/>
                </a:solidFill>
              </a:rPr>
              <a:t> – part two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Photography 101- What to do with your travel photos</a:t>
            </a:r>
          </a:p>
          <a:p>
            <a:pPr marL="713052" indent="-713052" defTabSz="577850">
              <a:lnSpc>
                <a:spcPct val="100000"/>
              </a:lnSpc>
              <a:spcBef>
                <a:spcPts val="600"/>
              </a:spcBef>
              <a:buSzPct val="100000"/>
              <a:buFontTx/>
              <a:buAutoNum type="arabicPeriod"/>
              <a:defRPr sz="3850" spc="-38"/>
            </a:pPr>
            <a:r>
              <a:rPr lang="en-CA" sz="3200" dirty="0" smtClean="0"/>
              <a:t>Notice</a:t>
            </a:r>
            <a:r>
              <a:rPr lang="en-CA" sz="3200" dirty="0"/>
              <a:t>s</a:t>
            </a:r>
            <a:endParaRPr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3488144" y="10890448"/>
            <a:ext cx="86409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dirty="0" smtClean="0"/>
              <a:t>Image by Paul Downing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240" y="1448774"/>
            <a:ext cx="6048672" cy="90615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Summer Photo Share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6656496" y="11322496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Trish Parsons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076" name="Picture 4" descr="https://cpopc.ca/wp-content/uploads/2021/04/Parsons-Curves-May-673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20" y="2825552"/>
            <a:ext cx="6410325" cy="9753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6333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2. Update impact of COVID-19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14441884" cy="306153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CA" sz="6600" dirty="0" smtClean="0"/>
              <a:t>Resumption of In-Person meetings?</a:t>
            </a:r>
            <a:br>
              <a:rPr lang="en-CA" sz="6600" dirty="0" smtClean="0"/>
            </a:br>
            <a:r>
              <a:rPr lang="en-CA" sz="4800" b="0" dirty="0" smtClean="0"/>
              <a:t>President; Alan White</a:t>
            </a:r>
            <a:endParaRPr sz="4800" b="0" dirty="0"/>
          </a:p>
        </p:txBody>
      </p:sp>
      <p:sp>
        <p:nvSpPr>
          <p:cNvPr id="187" name="The city of Ottawa is opening some facilities this month.…"/>
          <p:cNvSpPr txBox="1">
            <a:spLocks noGrp="1"/>
          </p:cNvSpPr>
          <p:nvPr>
            <p:ph type="body" sz="quarter" idx="1"/>
          </p:nvPr>
        </p:nvSpPr>
        <p:spPr>
          <a:xfrm>
            <a:off x="1102768" y="3257600"/>
            <a:ext cx="10441160" cy="8707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Continuing for now with online monthly meetings via Zoom</a:t>
            </a:r>
            <a:endParaRPr sz="3200" dirty="0"/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Planning in-person workshops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Social event to “test the waters”</a:t>
            </a:r>
          </a:p>
          <a:p>
            <a:pPr marL="566927" lvl="2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>
                <a:solidFill>
                  <a:srgbClr val="FFC000"/>
                </a:solidFill>
              </a:rPr>
              <a:t>Saturday 17</a:t>
            </a:r>
            <a:r>
              <a:rPr lang="en-CA" sz="3200" baseline="30000" dirty="0" smtClean="0">
                <a:solidFill>
                  <a:srgbClr val="FFC000"/>
                </a:solidFill>
              </a:rPr>
              <a:t>th</a:t>
            </a:r>
            <a:r>
              <a:rPr lang="en-CA" sz="3200" dirty="0" smtClean="0">
                <a:solidFill>
                  <a:srgbClr val="FFC000"/>
                </a:solidFill>
              </a:rPr>
              <a:t> September,  9.30am to 11.00am (+)</a:t>
            </a:r>
          </a:p>
          <a:p>
            <a:pPr marL="566927" lvl="3" indent="-566927" defTabSz="2267655">
              <a:lnSpc>
                <a:spcPct val="150000"/>
              </a:lnSpc>
              <a:buSzPct val="123000"/>
              <a:buFontTx/>
              <a:buChar char="•"/>
              <a:defRPr sz="4464" b="0"/>
            </a:pPr>
            <a:r>
              <a:rPr lang="en-CA" sz="3200" dirty="0"/>
              <a:t>Hybrid meetings are now considered unworkable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We require Internet Access for access to speakers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QHCC has no Wi-Fi but many other advantages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We are working on getting Internet at QHCC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Probably not happening before New Year</a:t>
            </a:r>
          </a:p>
          <a:p>
            <a:pPr marL="566927" indent="-566927" defTabSz="2267655">
              <a:lnSpc>
                <a:spcPct val="150000"/>
              </a:lnSpc>
              <a:buSzPct val="123000"/>
              <a:buChar char="•"/>
              <a:defRPr sz="4464" b="0"/>
            </a:pPr>
            <a:r>
              <a:rPr lang="en-CA" sz="3200" dirty="0" smtClean="0"/>
              <a:t>Please give your opinion/preference to any executive member</a:t>
            </a:r>
            <a:endParaRPr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000312" y="10386392"/>
            <a:ext cx="65527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Image by Dennison Moore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6136" y="3869348"/>
            <a:ext cx="8928992" cy="5570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2. Update impact of COVID-19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11345540" cy="1005249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en-CA" sz="6600" dirty="0" smtClean="0"/>
              <a:t>Special Social Event </a:t>
            </a:r>
            <a:br>
              <a:rPr lang="en-CA" sz="6600" dirty="0" smtClean="0"/>
            </a:br>
            <a:r>
              <a:rPr lang="en-CA" sz="6600" dirty="0"/>
              <a:t/>
            </a:r>
            <a:br>
              <a:rPr lang="en-CA" sz="6600" dirty="0"/>
            </a:br>
            <a:r>
              <a:rPr lang="en-CA" sz="4000" dirty="0" smtClean="0"/>
              <a:t>Saturday, September 17</a:t>
            </a:r>
            <a:br>
              <a:rPr lang="en-CA" sz="4000" dirty="0" smtClean="0"/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 smtClean="0"/>
              <a:t>09.30 to 11.00 (+)</a:t>
            </a:r>
            <a:br>
              <a:rPr lang="en-CA" sz="4000" dirty="0" smtClean="0"/>
            </a:br>
            <a:r>
              <a:rPr lang="en-CA" sz="4000" dirty="0"/>
              <a:t/>
            </a:r>
            <a:br>
              <a:rPr lang="en-CA" sz="4000" dirty="0"/>
            </a:br>
            <a:r>
              <a:rPr lang="en-CA" sz="4000" dirty="0" smtClean="0"/>
              <a:t>Café Latte Chino - </a:t>
            </a:r>
            <a:r>
              <a:rPr lang="en-CA" sz="4000" dirty="0"/>
              <a:t>in the tent</a:t>
            </a:r>
            <a:br>
              <a:rPr lang="en-CA" sz="4000" dirty="0"/>
            </a:br>
            <a:r>
              <a:rPr lang="en-CA" sz="4000" dirty="0"/>
              <a:t/>
            </a:r>
            <a:br>
              <a:rPr lang="en-CA" sz="4000" dirty="0"/>
            </a:br>
            <a:r>
              <a:rPr lang="en-CA" sz="4000" dirty="0" smtClean="0"/>
              <a:t>2020 Tenth Line (across from Farm Boy)</a:t>
            </a:r>
            <a:br>
              <a:rPr lang="en-CA" sz="4000" dirty="0" smtClean="0"/>
            </a:br>
            <a:r>
              <a:rPr lang="en-CA" sz="4000" dirty="0"/>
              <a:t/>
            </a:r>
            <a:br>
              <a:rPr lang="en-CA" sz="4000" dirty="0"/>
            </a:br>
            <a:r>
              <a:rPr lang="en-CA" sz="4900" dirty="0"/>
              <a:t/>
            </a:r>
            <a:br>
              <a:rPr lang="en-CA" sz="4900" dirty="0"/>
            </a:br>
            <a:endParaRPr sz="3600" b="0" dirty="0"/>
          </a:p>
        </p:txBody>
      </p:sp>
      <p:pic>
        <p:nvPicPr>
          <p:cNvPr id="1028" name="Picture 4" descr="https://cafelattecino.com/wp-content/uploads/2018/04/rawpixel-com-596083-unspla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376" y="5345832"/>
            <a:ext cx="7704856" cy="51390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8792" y="6511314"/>
            <a:ext cx="12601400" cy="5704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5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CA" sz="4000" dirty="0"/>
              <a:t>The club will be providing Pastries and </a:t>
            </a:r>
            <a:r>
              <a:rPr lang="en-CA" sz="4000" dirty="0" smtClean="0"/>
              <a:t>Beverages</a:t>
            </a:r>
          </a:p>
          <a:p>
            <a:pPr marL="75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CA" sz="4000" dirty="0" smtClean="0"/>
              <a:t>Let’s </a:t>
            </a:r>
            <a:r>
              <a:rPr lang="en-CA" sz="4000" dirty="0"/>
              <a:t>get (</a:t>
            </a:r>
            <a:r>
              <a:rPr lang="en-CA" sz="4000" dirty="0" smtClean="0"/>
              <a:t>re)acquainted </a:t>
            </a:r>
            <a:r>
              <a:rPr lang="en-CA" sz="4000" dirty="0"/>
              <a:t>and revive the social  dimension of our </a:t>
            </a:r>
            <a:r>
              <a:rPr lang="en-CA" sz="4000" dirty="0" smtClean="0"/>
              <a:t>club!</a:t>
            </a:r>
          </a:p>
          <a:p>
            <a:pPr marL="75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CA" sz="4000" dirty="0" smtClean="0"/>
              <a:t>Meet </a:t>
            </a:r>
            <a:r>
              <a:rPr lang="en-CA" sz="4000" dirty="0"/>
              <a:t>your executive and let us know your preferences for other in-person </a:t>
            </a:r>
            <a:r>
              <a:rPr lang="en-CA" sz="4000" dirty="0" smtClean="0"/>
              <a:t>activities</a:t>
            </a:r>
          </a:p>
          <a:p>
            <a:pPr marL="751500" indent="-571500" algn="l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CA" sz="4000" dirty="0" smtClean="0"/>
              <a:t>You </a:t>
            </a:r>
            <a:r>
              <a:rPr lang="en-CA" sz="4000" dirty="0"/>
              <a:t>are encouraged to bring along prospective members</a:t>
            </a:r>
            <a:endParaRPr kumimoji="0" lang="en-CA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76376" y="11642274"/>
            <a:ext cx="540060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A" sz="3600" dirty="0"/>
              <a:t>https://cafelattecino.com</a:t>
            </a:r>
            <a:r>
              <a:rPr lang="en-CA" dirty="0"/>
              <a:t>/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1026" name="Picture 2" descr="https://cafelattecino.com/wp-content/uploads/2018/03/61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50" y="809328"/>
            <a:ext cx="7128722" cy="47506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7483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40" y="1313384"/>
            <a:ext cx="17826260" cy="1435100"/>
          </a:xfrm>
        </p:spPr>
        <p:txBody>
          <a:bodyPr>
            <a:normAutofit fontScale="90000"/>
          </a:bodyPr>
          <a:lstStyle/>
          <a:p>
            <a:r>
              <a:rPr lang="en-US" sz="6700" dirty="0"/>
              <a:t>2022-23 </a:t>
            </a:r>
            <a:r>
              <a:rPr lang="en-US" sz="6700" dirty="0" smtClean="0"/>
              <a:t>Speaker and Topics Schedule</a:t>
            </a:r>
            <a:br>
              <a:rPr lang="en-US" sz="6700" dirty="0" smtClean="0"/>
            </a:br>
            <a:r>
              <a:rPr lang="en-US" sz="5300" b="0" dirty="0" smtClean="0"/>
              <a:t>Programs Director</a:t>
            </a:r>
            <a:r>
              <a:rPr lang="en-US" sz="6000" b="0" dirty="0" smtClean="0"/>
              <a:t>;</a:t>
            </a:r>
            <a:r>
              <a:rPr lang="en-US" sz="6000" dirty="0" smtClean="0"/>
              <a:t> </a:t>
            </a:r>
            <a:r>
              <a:rPr lang="en-US" sz="5300" b="0" dirty="0" smtClean="0"/>
              <a:t>Marianne </a:t>
            </a:r>
            <a:r>
              <a:rPr lang="en-US" sz="5300" b="0" dirty="0" err="1" smtClean="0"/>
              <a:t>Pethke</a:t>
            </a:r>
            <a:r>
              <a:rPr lang="en-US" dirty="0"/>
              <a:t/>
            </a:r>
            <a:br>
              <a:rPr lang="en-US" dirty="0"/>
            </a:br>
            <a:r>
              <a:rPr lang="en-US" sz="5300" b="0" dirty="0" smtClean="0"/>
              <a:t>Competitions Director; Lynda Buske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984" y="3926969"/>
            <a:ext cx="16656195" cy="928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5197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EBC5A3-3FDD-4398-831B-CD3FE31F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40" y="1313384"/>
            <a:ext cx="17826260" cy="143510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Upcoming Workshop and Outing</a:t>
            </a:r>
            <a:br>
              <a:rPr lang="en-US" sz="6700" dirty="0" smtClean="0"/>
            </a:br>
            <a:r>
              <a:rPr lang="en-US" sz="5300" b="0" dirty="0" smtClean="0"/>
              <a:t>Programs Director</a:t>
            </a:r>
            <a:r>
              <a:rPr lang="en-US" sz="6000" b="0" dirty="0" smtClean="0"/>
              <a:t>;</a:t>
            </a:r>
            <a:r>
              <a:rPr lang="en-US" sz="6000" dirty="0" smtClean="0"/>
              <a:t> </a:t>
            </a:r>
            <a:r>
              <a:rPr lang="en-US" sz="5300" b="0" dirty="0" smtClean="0"/>
              <a:t>Marianne </a:t>
            </a:r>
            <a:r>
              <a:rPr lang="en-US" sz="5300" b="0" dirty="0" err="1" smtClean="0"/>
              <a:t>Pethke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50840" y="2529970"/>
            <a:ext cx="10225136" cy="10259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Workshop</a:t>
            </a:r>
            <a:r>
              <a:rPr kumimoji="0" lang="en-CA" sz="4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; Saturday October 22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Flash Photography with Michael Willems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Outing; Saturday October 29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4400" dirty="0" smtClean="0"/>
              <a:t>Ehsan Roshani will lead a group in the Gatineau Park to capture the colours and some of his favourite views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3600" dirty="0" smtClean="0"/>
              <a:t>We will announce in a newsletter when the registration page for these activities has </a:t>
            </a:r>
            <a:r>
              <a:rPr lang="en-CA" sz="3600" dirty="0" smtClean="0"/>
              <a:t>been </a:t>
            </a:r>
            <a:r>
              <a:rPr lang="en-CA" sz="3600" dirty="0" smtClean="0"/>
              <a:t>opened on the website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CA" sz="4400" dirty="0" smtClean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080" y="2447021"/>
            <a:ext cx="10037441" cy="1003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43728" y="11518582"/>
            <a:ext cx="273630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CA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Ehsan Roshani</a:t>
            </a:r>
            <a:endParaRPr kumimoji="0" lang="en-CA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36987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0C2A0C-7D41-5D38-C25A-2D7B757C1382}"/>
              </a:ext>
            </a:extLst>
          </p:cNvPr>
          <p:cNvSpPr txBox="1"/>
          <p:nvPr/>
        </p:nvSpPr>
        <p:spPr>
          <a:xfrm>
            <a:off x="1606824" y="2633192"/>
            <a:ext cx="15553728" cy="90742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400" dirty="0" smtClean="0"/>
              <a:t>Off-topic scoring penalty</a:t>
            </a:r>
            <a:endParaRPr lang="en-US" sz="4000" dirty="0"/>
          </a:p>
          <a:p>
            <a:pPr marL="0" marR="0" indent="0" algn="l" defTabSz="2438338" rtl="0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Previous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 method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Helvetica Neue"/>
            </a:endParaRP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000" dirty="0" smtClean="0"/>
              <a:t>If </a:t>
            </a:r>
            <a:r>
              <a:rPr lang="en-US" sz="4000" dirty="0"/>
              <a:t>on-topic – score is doubled for that judge (max 30 pts)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If 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off-topic – score is reduced by 50% for that judge (max 7.5 pts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sym typeface="Helvetica Neue"/>
              </a:rPr>
              <a:t>)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900" dirty="0" smtClean="0"/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 smtClean="0"/>
              <a:t>New scoring penalty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000" dirty="0" smtClean="0"/>
              <a:t>If </a:t>
            </a:r>
            <a:r>
              <a:rPr lang="en-US" sz="4000" dirty="0"/>
              <a:t>on-topic – score is doubled for that judge (max 30 pts)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000" dirty="0"/>
              <a:t>If off-topic – score is not doubled for that judge (max 15 pts)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 smtClean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dirty="0" smtClean="0"/>
              <a:t>Archive or Recent Only?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smtClean="0"/>
              <a:t>No date restrictions for challenges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 smtClean="0"/>
              <a:t>Recent images only </a:t>
            </a:r>
            <a:r>
              <a:rPr lang="en-US" sz="4000" dirty="0"/>
              <a:t>for </a:t>
            </a:r>
            <a:r>
              <a:rPr lang="en-US" sz="4000" b="1" dirty="0" smtClean="0"/>
              <a:t>club</a:t>
            </a:r>
            <a:r>
              <a:rPr lang="en-US" sz="4000" dirty="0" smtClean="0"/>
              <a:t> competitions</a:t>
            </a:r>
            <a:endParaRPr lang="en-US" sz="40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dirty="0"/>
              <a:t>No date restrictions </a:t>
            </a:r>
            <a:r>
              <a:rPr lang="en-US" sz="4000" dirty="0" smtClean="0"/>
              <a:t>for the </a:t>
            </a:r>
            <a:r>
              <a:rPr lang="en-US" sz="4000" b="1" dirty="0" smtClean="0"/>
              <a:t>interclub</a:t>
            </a:r>
            <a:r>
              <a:rPr lang="en-US" sz="4000" dirty="0" smtClean="0"/>
              <a:t> competition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B36E6EF2-C74C-0FA3-9243-6D31CF83B9B6}"/>
              </a:ext>
            </a:extLst>
          </p:cNvPr>
          <p:cNvSpPr txBox="1">
            <a:spLocks/>
          </p:cNvSpPr>
          <p:nvPr/>
        </p:nvSpPr>
        <p:spPr>
          <a:xfrm>
            <a:off x="1606824" y="968588"/>
            <a:ext cx="17826260" cy="14351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6000" dirty="0" smtClean="0"/>
              <a:t>Changes to Challenges/Competition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27115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961</Words>
  <Application>Microsoft Office PowerPoint</Application>
  <PresentationFormat>Custom</PresentationFormat>
  <Paragraphs>158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20_BasicBlack</vt:lpstr>
      <vt:lpstr>CPOPC September 2022</vt:lpstr>
      <vt:lpstr>Welcome</vt:lpstr>
      <vt:lpstr>September 2022</vt:lpstr>
      <vt:lpstr>Summer Photo Share</vt:lpstr>
      <vt:lpstr>Resumption of In-Person meetings? President; Alan White</vt:lpstr>
      <vt:lpstr>Special Social Event   Saturday, September 17  09.30 to 11.00 (+)  Café Latte Chino - in the tent  2020 Tenth Line (across from Farm Boy)   </vt:lpstr>
      <vt:lpstr>2022-23 Speaker and Topics Schedule Programs Director; Marianne Pethke Competitions Director; Lynda Buske </vt:lpstr>
      <vt:lpstr>Upcoming Workshop and Outing Programs Director; Marianne Pethke </vt:lpstr>
      <vt:lpstr>PowerPoint Presentation</vt:lpstr>
      <vt:lpstr>PowerPoint Presentation</vt:lpstr>
      <vt:lpstr>October challenge – Aged or weathered surfaces  </vt:lpstr>
      <vt:lpstr>PowerPoint Presentation</vt:lpstr>
      <vt:lpstr>CPOPC on Twitter Vice President; Chris Taylor</vt:lpstr>
      <vt:lpstr>Financial situation and budget</vt:lpstr>
      <vt:lpstr>Annual Membership Fees; 2022-2023 Secretary and Treasurer; Roger Regimbal </vt:lpstr>
      <vt:lpstr>October Technique - Silhouette</vt:lpstr>
      <vt:lpstr>Summer Photo Share</vt:lpstr>
      <vt:lpstr>Photography 101 – Lynda Buske  What to do with all those travel pics?</vt:lpstr>
      <vt:lpstr>PowerPoint Presentation</vt:lpstr>
      <vt:lpstr>PowerPoint Presentation</vt:lpstr>
      <vt:lpstr>Next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CPOPC September 2021</dc:title>
  <dc:creator>ALAN WHITE</dc:creator>
  <cp:lastModifiedBy>ALAN WHITE</cp:lastModifiedBy>
  <cp:revision>73</cp:revision>
  <cp:lastPrinted>2022-09-06T16:12:45Z</cp:lastPrinted>
  <dcterms:modified xsi:type="dcterms:W3CDTF">2022-09-09T20:50:19Z</dcterms:modified>
</cp:coreProperties>
</file>