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22" r:id="rId2"/>
    <p:sldId id="281" r:id="rId3"/>
    <p:sldId id="282" r:id="rId4"/>
    <p:sldId id="364" r:id="rId5"/>
    <p:sldId id="365" r:id="rId6"/>
    <p:sldId id="366" r:id="rId7"/>
    <p:sldId id="367" r:id="rId8"/>
    <p:sldId id="368" r:id="rId9"/>
    <p:sldId id="369" r:id="rId10"/>
    <p:sldId id="323" r:id="rId11"/>
    <p:sldId id="361" r:id="rId12"/>
    <p:sldId id="277" r:id="rId13"/>
    <p:sldId id="362" r:id="rId14"/>
    <p:sldId id="276" r:id="rId15"/>
    <p:sldId id="363" r:id="rId16"/>
    <p:sldId id="390" r:id="rId17"/>
    <p:sldId id="391" r:id="rId18"/>
    <p:sldId id="392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16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86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78" r:id="rId58"/>
    <p:sldId id="278" r:id="rId59"/>
    <p:sldId id="315" r:id="rId60"/>
    <p:sldId id="294" r:id="rId61"/>
    <p:sldId id="335" r:id="rId62"/>
    <p:sldId id="336" r:id="rId63"/>
    <p:sldId id="339" r:id="rId64"/>
    <p:sldId id="334" r:id="rId65"/>
    <p:sldId id="300" r:id="rId66"/>
  </p:sldIdLst>
  <p:sldSz cx="12192000" cy="6858000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D10"/>
    <a:srgbClr val="002060"/>
    <a:srgbClr val="14181F"/>
    <a:srgbClr val="1C0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84" autoAdjust="0"/>
  </p:normalViewPr>
  <p:slideViewPr>
    <p:cSldViewPr snapToGrid="0">
      <p:cViewPr>
        <p:scale>
          <a:sx n="100" d="100"/>
          <a:sy n="100" d="100"/>
        </p:scale>
        <p:origin x="-936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2974" cy="467280"/>
          </a:xfrm>
          <a:prstGeom prst="rect">
            <a:avLst/>
          </a:prstGeom>
        </p:spPr>
        <p:txBody>
          <a:bodyPr vert="horz" lIns="92674" tIns="46337" rIns="92674" bIns="46337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1"/>
            <a:ext cx="3052974" cy="467280"/>
          </a:xfrm>
          <a:prstGeom prst="rect">
            <a:avLst/>
          </a:prstGeom>
        </p:spPr>
        <p:txBody>
          <a:bodyPr vert="horz" lIns="92674" tIns="46337" rIns="92674" bIns="46337" rtlCol="0"/>
          <a:lstStyle>
            <a:lvl1pPr algn="r">
              <a:defRPr sz="1200"/>
            </a:lvl1pPr>
          </a:lstStyle>
          <a:p>
            <a:fld id="{B82B32C3-939F-4B79-853A-EBEFD0B7D3A5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0088"/>
            <a:ext cx="6232525" cy="3505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74" tIns="46337" rIns="92674" bIns="46337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</p:spPr>
        <p:txBody>
          <a:bodyPr vert="horz" lIns="92674" tIns="46337" rIns="92674" bIns="463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711"/>
            <a:ext cx="3052974" cy="467280"/>
          </a:xfrm>
          <a:prstGeom prst="rect">
            <a:avLst/>
          </a:prstGeom>
        </p:spPr>
        <p:txBody>
          <a:bodyPr vert="horz" lIns="92674" tIns="46337" rIns="92674" bIns="46337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0"/>
          </a:xfrm>
          <a:prstGeom prst="rect">
            <a:avLst/>
          </a:prstGeom>
        </p:spPr>
        <p:txBody>
          <a:bodyPr vert="horz" lIns="92674" tIns="46337" rIns="92674" bIns="46337" rtlCol="0" anchor="b"/>
          <a:lstStyle>
            <a:lvl1pPr algn="r">
              <a:defRPr sz="1200"/>
            </a:lvl1pPr>
          </a:lstStyle>
          <a:p>
            <a:fld id="{01AD109C-675B-4C49-8B32-3E75906B2B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792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</p:spPr>
        <p:txBody>
          <a:bodyPr spcFirstLastPara="1" wrap="square" lIns="92659" tIns="92659" rIns="92659" bIns="92659" anchor="t" anchorCtr="0">
            <a:noAutofit/>
          </a:bodyPr>
          <a:lstStyle/>
          <a:p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0088"/>
            <a:ext cx="6232525" cy="350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379074-E321-D7D3-5E1C-654CEAFB7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06E71E-4043-CDE6-7805-5B3EC7DE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72380"/>
            <a:ext cx="9144000" cy="50756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B4D70E-3CEC-FEC8-3CE3-EED484671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2513-D894-4561-BDEB-23E32A9E9AE2}" type="datetimeFigureOut">
              <a:rPr lang="en-CA" smtClean="0"/>
              <a:pPr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36B977-D567-805B-BDA9-36754AA0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CD1435-B217-5C0E-5F9E-EDF47496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1B3A4F-C5D2-4C34-8775-EE74AF0B93D7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8" name="Picture 7" descr="A logo for a photographer&#10;&#10;Description automatically generated">
            <a:extLst>
              <a:ext uri="{FF2B5EF4-FFF2-40B4-BE49-F238E27FC236}">
                <a16:creationId xmlns="" xmlns:a16="http://schemas.microsoft.com/office/drawing/2014/main" id="{398D03F3-E940-2247-7B62-55CDE820F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74" y="0"/>
            <a:ext cx="3223472" cy="16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143357-C863-1EC5-0B51-2E4DFF4F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1E96F9-B6A0-EF5F-0588-6C73E0A8B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0F040D-AE26-CBEC-ADD7-C9A8A0A0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8A11E3-D5E9-1BA4-B19D-C41EB0DF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C00182-8BCF-E80B-425C-8E316FA5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69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C6D3031-5986-3BF2-AC4E-FFB1AA563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80E8A8-89FF-47D8-A03D-025F8AD01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7290A9-1B18-482E-3C75-94800D04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C4FA62-C33B-869F-8609-971557A8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9DB0D3-B0D3-70FC-35EF-6B12E7A5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614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006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3190100" y="631924"/>
            <a:ext cx="11264901" cy="559673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6076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/>
          <a:lstStyle>
            <a:lvl1pPr defTabSz="1219169">
              <a:defRPr spc="-85"/>
            </a:lvl1pPr>
          </a:lstStyle>
          <a:p>
            <a:r>
              <a:t>Slide Title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22981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80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80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80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</p:spPr>
        <p:txBody>
          <a:bodyPr/>
          <a:lstStyle>
            <a:lvl1pPr defTabSz="1219169"/>
          </a:lstStyle>
          <a:p>
            <a:r>
              <a:t>Slide bullet text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0500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6938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38DCF4-E834-B9CA-5E65-A5820B68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A2FB96-2459-7ADC-78E4-E8AA9BAA1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D343D1-ECBA-8532-90CA-B01A82AD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19EDF-7CB7-AADF-E81E-71B6748D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91B95B-B0EF-C13E-225B-D9DD0670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82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98931-286F-275E-79B6-AC7BCF9B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69B991-C047-3F36-A7F2-8B67AADF0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DDCB46-4CA6-2635-2741-07FBCDDA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A22EB6-195E-2B26-9688-8AD2934B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1041C9-A6E9-C9CA-BA35-4DDC6580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5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EBB9F-BD4A-0E14-DD70-B8E13EC9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8CD942-3C6E-A91E-30C0-D80B9EFD0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4AD354-754C-5B63-64D3-64DCF858E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AE1B01-830E-FE13-1758-95AA8768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C4F66B-E2C1-EC13-43A1-004FB7CB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664B0B-24EF-7B3B-8086-0DFC8712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7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940CA-B5A7-8C8F-C7B9-17FD846D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F71530-E111-0CCF-CC1C-BEC2B0902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389DDE-EECD-AFB7-DC5C-5F3201527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9E1884D-0502-9FFE-5240-D286FE46B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86A3627-C23D-BDD3-CC91-927A28B64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7C49F3D-9892-96C6-3BD9-62ED336D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2513-D894-4561-BDEB-23E32A9E9AE2}" type="datetimeFigureOut">
              <a:rPr lang="en-CA" smtClean="0"/>
              <a:pPr/>
              <a:t>2023-10-20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5DDF2C-D20B-E935-1B61-E8AC1010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A067A1-F8EC-0EAD-1335-562AF7D4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1B3A4F-C5D2-4C34-8775-EE74AF0B93D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92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AA32A9-C3AF-FDBF-F2C5-53831986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8116F11-9C7B-E5C8-959F-C9BCC26B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34D25C-E6E7-EF22-5015-5328196A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35F004-C919-B3AE-81CA-4C7E49FA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09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355FB9-E4F9-F4F0-5BA3-A3E58603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E990A0C-F36B-C18D-5146-5B3B4AF6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113BEB-A1C2-70E0-DAA2-6F84DFD1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22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DE11E5-42C1-18B1-469C-8614963C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7E6158-27D9-5680-9BC6-944F7847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A77F79-DD43-E2A6-CA28-E7F930B98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0FB8BD-092C-FED6-78E2-6532149A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E5B1B3-00C2-ACDD-1CDF-383C0C7E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9A3965-CEEB-1E74-C39A-F6355105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378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192B3-1EDC-C408-7ACA-3C71DE89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7B97509-1FC1-2F07-D2E9-5E33CC41C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072712-8F71-0D59-B585-BC7B851BB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219824-AD29-BC1C-E8FB-6EF35874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2513-D894-4561-BDEB-23E32A9E9AE2}" type="datetimeFigureOut">
              <a:rPr lang="en-CA" smtClean="0"/>
              <a:t>2023-10-20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F1BA51-8149-BF60-2D2C-3E805329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95668-7BAD-984B-8CB8-5CB352E4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3A4F-C5D2-4C34-8775-EE74AF0B93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55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0D10"/>
            </a:gs>
            <a:gs pos="100000">
              <a:srgbClr val="00206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4F0B90B-F23E-86FF-E26A-71ECEC20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83B9F2-D239-8A0C-5984-ABB2B193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3FBD8-4A7B-A006-7C7D-68C2AB73C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9F52513-D894-4561-BDEB-23E32A9E9AE2}" type="datetimeFigureOut">
              <a:rPr lang="en-CA" smtClean="0"/>
              <a:pPr/>
              <a:t>2023-10-20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77C64E-B1A0-9F3E-6986-CB1BDFD8B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F73AE7-AB25-E88F-987F-2FC3149FE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1B3A4F-C5D2-4C34-8775-EE74AF0B93D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19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hyperlink" Target="https://en.wikipedia.org/wiki/File:Instagram_logo_2016.sv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hyperlink" Target="https://th.wikipedia.org/wiki/%E0%B9%84%E0%B8%9F%E0%B8%A5%E0%B9%8C:Facebook_Logo_(2019).png" TargetMode="External"/><Relationship Id="rId10" Type="http://schemas.openxmlformats.org/officeDocument/2006/relationships/image" Target="../media/image77.png"/><Relationship Id="rId9" Type="http://schemas.openxmlformats.org/officeDocument/2006/relationships/hyperlink" Target="https://pixabay.com/en/twitter-pin-button-icon-icons-i-667462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26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CPOPC </a:t>
            </a:r>
            <a:r>
              <a:rPr lang="en-CA" dirty="0" smtClean="0"/>
              <a:t>October 2023</a:t>
            </a:r>
            <a:br>
              <a:rPr lang="en-CA" dirty="0" smtClean="0"/>
            </a:b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October 21, </a:t>
            </a:r>
            <a:r>
              <a:rPr lang="en-CA" dirty="0"/>
              <a:t>2023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53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Break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4886325" cy="4061003"/>
          </a:xfrm>
        </p:spPr>
        <p:txBody>
          <a:bodyPr>
            <a:normAutofit fontScale="62500" lnSpcReduction="20000"/>
          </a:bodyPr>
          <a:lstStyle/>
          <a:p>
            <a:r>
              <a:rPr lang="en-CA" sz="4400" dirty="0" smtClean="0"/>
              <a:t>Our </a:t>
            </a:r>
            <a:r>
              <a:rPr lang="en-CA" sz="4400" dirty="0"/>
              <a:t>Thanks to Dorothy for providing refreshments</a:t>
            </a:r>
          </a:p>
          <a:p>
            <a:r>
              <a:rPr lang="en-CA" sz="4400" dirty="0"/>
              <a:t>Enjoy the slideshow of images from last year’s challenges and competitions</a:t>
            </a:r>
          </a:p>
          <a:p>
            <a:r>
              <a:rPr lang="en-CA" sz="4400" dirty="0"/>
              <a:t>Please make our guests welcome</a:t>
            </a:r>
          </a:p>
          <a:p>
            <a:r>
              <a:rPr lang="en-CA" sz="4400" dirty="0"/>
              <a:t>We will restart in 15 minutes with the October Challenge</a:t>
            </a:r>
          </a:p>
          <a:p>
            <a:pPr marL="0" indent="0">
              <a:buNone/>
            </a:pPr>
            <a:endParaRPr lang="en-CA" sz="6700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553075" y="5592543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Rosie </a:t>
            </a:r>
            <a:r>
              <a:rPr lang="en-CA" dirty="0" err="1" smtClean="0">
                <a:solidFill>
                  <a:schemeClr val="bg1"/>
                </a:solidFill>
              </a:rPr>
              <a:t>Grigaitis</a:t>
            </a:r>
            <a:endParaRPr lang="en-CA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1" y="323849"/>
            <a:ext cx="3944120" cy="59150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135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E94DFE-A9EC-45E0-CF4C-AF15549F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Competitions</a:t>
            </a:r>
            <a:br>
              <a:rPr lang="en-US" dirty="0" smtClean="0"/>
            </a:br>
            <a:r>
              <a:rPr lang="en-US" sz="3600" dirty="0" smtClean="0">
                <a:solidFill>
                  <a:srgbClr val="00B0F0"/>
                </a:solidFill>
              </a:rPr>
              <a:t>Award </a:t>
            </a:r>
            <a:r>
              <a:rPr lang="en-US" sz="3600" dirty="0">
                <a:solidFill>
                  <a:srgbClr val="00B0F0"/>
                </a:solidFill>
              </a:rPr>
              <a:t>of excellence</a:t>
            </a:r>
            <a:endParaRPr lang="en-CA" sz="36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B15217-CCD3-F4B5-F745-46A6D901A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5981"/>
            <a:ext cx="10515600" cy="435133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3000" dirty="0"/>
              <a:t>The top scoring image (regardless of level) will be awarded a certificate of excellence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There will also be: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 </a:t>
            </a: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,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 place ribbons at Level 1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 1</a:t>
            </a:r>
            <a:r>
              <a:rPr lang="en-US" sz="2800" baseline="30000" dirty="0"/>
              <a:t>st</a:t>
            </a:r>
            <a:r>
              <a:rPr lang="en-US" sz="2800" dirty="0"/>
              <a:t>,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 place ribbons at Level 2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To incorporate into the website, historic results were affected.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The club will not be handing out ribbons or awards  retroactively.</a:t>
            </a:r>
            <a:r>
              <a:rPr lang="en-CA" sz="3200" dirty="0"/>
              <a:t>		</a:t>
            </a:r>
            <a:r>
              <a:rPr lang="en-CA" sz="2800" dirty="0"/>
              <a:t>									</a:t>
            </a:r>
          </a:p>
          <a:p>
            <a:pPr marL="457200" lvl="1" indent="0">
              <a:buNone/>
            </a:pPr>
            <a:r>
              <a:rPr lang="en-CA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590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53" y="524071"/>
            <a:ext cx="11070467" cy="717550"/>
          </a:xfrm>
        </p:spPr>
        <p:txBody>
          <a:bodyPr>
            <a:noAutofit/>
          </a:bodyPr>
          <a:lstStyle/>
          <a:p>
            <a:r>
              <a:rPr lang="en-US" sz="3500" dirty="0"/>
              <a:t>October challenge – Getting around</a:t>
            </a:r>
            <a:br>
              <a:rPr lang="en-US" sz="3500" dirty="0"/>
            </a:br>
            <a:endParaRPr lang="en-US" sz="3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E18A54-797C-7622-4888-A0163394DB6E}"/>
              </a:ext>
            </a:extLst>
          </p:cNvPr>
          <p:cNvSpPr txBox="1"/>
          <p:nvPr/>
        </p:nvSpPr>
        <p:spPr>
          <a:xfrm>
            <a:off x="444818" y="1304257"/>
            <a:ext cx="5284098" cy="4852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object(s) that is a man-made means of moving objects, e.g. bikes, trains, boat, etc.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topic: Humans or animals acting as  modes of transport.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23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October 14,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(midnight)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Voting deadline: </a:t>
            </a: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October 19, 2023 (midnight)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archived images are allowed.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defTabSz="1219169" hangingPunct="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FFFF"/>
              </a:solidFill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336210-8C34-50DD-DF60-F5A501B332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605" y="520647"/>
            <a:ext cx="2692243" cy="4036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10B5AC-2F87-8D12-40DF-B63761462F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539" y="1520788"/>
            <a:ext cx="2427024" cy="36405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7BB8C4-755E-5539-8A26-A4C3D2FB7C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154" y="4239271"/>
            <a:ext cx="3508635" cy="2402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EB44F0-F92E-5706-4B4B-7EC2280734DA}"/>
              </a:ext>
            </a:extLst>
          </p:cNvPr>
          <p:cNvSpPr txBox="1"/>
          <p:nvPr/>
        </p:nvSpPr>
        <p:spPr>
          <a:xfrm>
            <a:off x="5728916" y="5242147"/>
            <a:ext cx="1519212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Marissa </a:t>
            </a:r>
            <a:r>
              <a:rPr lang="en-US" sz="1200" dirty="0" err="1">
                <a:solidFill>
                  <a:srgbClr val="FFFFFF"/>
                </a:solidFill>
                <a:sym typeface="Helvetica Neue"/>
              </a:rPr>
              <a:t>Beletti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4755DB5-1F83-BA5E-3D86-0F886B82441A}"/>
              </a:ext>
            </a:extLst>
          </p:cNvPr>
          <p:cNvSpPr txBox="1"/>
          <p:nvPr/>
        </p:nvSpPr>
        <p:spPr>
          <a:xfrm>
            <a:off x="6449942" y="6325386"/>
            <a:ext cx="1519212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Vidar </a:t>
            </a:r>
            <a:r>
              <a:rPr lang="en-US" sz="1200" dirty="0" err="1">
                <a:solidFill>
                  <a:srgbClr val="FFFFFF"/>
                </a:solidFill>
                <a:sym typeface="Helvetica Neue"/>
              </a:rPr>
              <a:t>Mathisen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3A9CFC-B015-3F65-7A59-95CEE15DF6E5}"/>
              </a:ext>
            </a:extLst>
          </p:cNvPr>
          <p:cNvSpPr txBox="1"/>
          <p:nvPr/>
        </p:nvSpPr>
        <p:spPr>
          <a:xfrm>
            <a:off x="8580276" y="288109"/>
            <a:ext cx="1519212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Caleb Ruiter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9088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53" y="524071"/>
            <a:ext cx="11070467" cy="717550"/>
          </a:xfrm>
        </p:spPr>
        <p:txBody>
          <a:bodyPr>
            <a:noAutofit/>
          </a:bodyPr>
          <a:lstStyle/>
          <a:p>
            <a:r>
              <a:rPr lang="en-US" sz="3500" dirty="0"/>
              <a:t>November challenge – Trios</a:t>
            </a:r>
            <a:br>
              <a:rPr lang="en-US" sz="3500" dirty="0"/>
            </a:br>
            <a:endParaRPr lang="en-US" sz="35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E18A54-797C-7622-4888-A0163394DB6E}"/>
              </a:ext>
            </a:extLst>
          </p:cNvPr>
          <p:cNvSpPr txBox="1"/>
          <p:nvPr/>
        </p:nvSpPr>
        <p:spPr>
          <a:xfrm>
            <a:off x="444818" y="1481229"/>
            <a:ext cx="5284098" cy="4498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set of three objects, animate or inanimate.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topic: More(or less) than three main subjects.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23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Nov 11,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(midnight)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Voting deadline: </a:t>
            </a: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Nov 16, 2023 (midnight)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archived images are allowed.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defTabSz="1219169" hangingPunct="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FFFF"/>
              </a:solidFill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5526B6-8FA4-05C3-A528-CEDBC293CD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049" y="4221088"/>
            <a:ext cx="4840851" cy="24842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1C6F54-2106-7443-F277-09809F81E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28" y="1042456"/>
            <a:ext cx="3743662" cy="28077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81169B-AEB6-994F-8DD3-2B3E89CFD6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124" y="1439224"/>
            <a:ext cx="2112421" cy="31683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1406C5-81CC-916D-75D8-31EB9EDECB94}"/>
              </a:ext>
            </a:extLst>
          </p:cNvPr>
          <p:cNvSpPr txBox="1"/>
          <p:nvPr/>
        </p:nvSpPr>
        <p:spPr>
          <a:xfrm>
            <a:off x="5828124" y="4687198"/>
            <a:ext cx="94369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David Hunter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22823F-0D40-0A3B-EC64-93894DD5BDB7}"/>
              </a:ext>
            </a:extLst>
          </p:cNvPr>
          <p:cNvSpPr txBox="1"/>
          <p:nvPr/>
        </p:nvSpPr>
        <p:spPr>
          <a:xfrm>
            <a:off x="6191078" y="6469402"/>
            <a:ext cx="1097210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David Heslop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BDEDE0-889C-460F-0FB6-246D2BCCB472}"/>
              </a:ext>
            </a:extLst>
          </p:cNvPr>
          <p:cNvSpPr txBox="1"/>
          <p:nvPr/>
        </p:nvSpPr>
        <p:spPr>
          <a:xfrm>
            <a:off x="8004212" y="684812"/>
            <a:ext cx="1097210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Jess Bailey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3425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53" y="524071"/>
            <a:ext cx="11070467" cy="717550"/>
          </a:xfrm>
        </p:spPr>
        <p:txBody>
          <a:bodyPr>
            <a:noAutofit/>
          </a:bodyPr>
          <a:lstStyle/>
          <a:p>
            <a:r>
              <a:rPr lang="en-US" sz="3500" dirty="0"/>
              <a:t>Fall competition - Simplicity</a:t>
            </a:r>
            <a:br>
              <a:rPr lang="en-US" sz="3500" dirty="0"/>
            </a:br>
            <a:endParaRPr lang="en-US" sz="35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E18A54-797C-7622-4888-A0163394DB6E}"/>
              </a:ext>
            </a:extLst>
          </p:cNvPr>
          <p:cNvSpPr txBox="1"/>
          <p:nvPr/>
        </p:nvSpPr>
        <p:spPr>
          <a:xfrm>
            <a:off x="606153" y="1959079"/>
            <a:ext cx="5284098" cy="3113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 that are simple and uncomplicated. Showcase </a:t>
            </a:r>
            <a:r>
              <a:rPr lang="en-US" sz="23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“less </a:t>
            </a:r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3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more”</a:t>
            </a:r>
            <a:endParaRPr lang="en-US" sz="2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chemeClr val="bg1"/>
                </a:solidFill>
              </a:rPr>
              <a:t>Images must have been taken since June 2023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three</a:t>
            </a: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images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23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Nov 18, 2023 (midnight)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C8F31A-D0A4-80A6-3BF7-6ADAA76CA9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036" y="4319028"/>
            <a:ext cx="3528392" cy="24023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B091CF-078F-45B9-65EB-B97357C140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068" y="368660"/>
            <a:ext cx="3603465" cy="24023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801A13-EC45-1CE0-108E-27761C69F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364" y="2432453"/>
            <a:ext cx="2672659" cy="26726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847FBC6-B432-F027-863B-BBD8547E6EEE}"/>
              </a:ext>
            </a:extLst>
          </p:cNvPr>
          <p:cNvSpPr txBox="1"/>
          <p:nvPr/>
        </p:nvSpPr>
        <p:spPr>
          <a:xfrm>
            <a:off x="6420036" y="2897495"/>
            <a:ext cx="1152128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Shane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C9C101A-AD70-746A-E4DE-175F10DBACEE}"/>
              </a:ext>
            </a:extLst>
          </p:cNvPr>
          <p:cNvSpPr txBox="1"/>
          <p:nvPr/>
        </p:nvSpPr>
        <p:spPr>
          <a:xfrm>
            <a:off x="6253524" y="4008565"/>
            <a:ext cx="1512168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Sarah </a:t>
            </a:r>
            <a:r>
              <a:rPr lang="en-US" sz="1200" dirty="0" err="1">
                <a:solidFill>
                  <a:srgbClr val="FFFFFF"/>
                </a:solidFill>
                <a:sym typeface="Helvetica Neue"/>
              </a:rPr>
              <a:t>Dorweiler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97A368A-D1A7-E479-3C86-9762D8D383BF}"/>
              </a:ext>
            </a:extLst>
          </p:cNvPr>
          <p:cNvSpPr txBox="1"/>
          <p:nvPr/>
        </p:nvSpPr>
        <p:spPr>
          <a:xfrm>
            <a:off x="9876420" y="5179613"/>
            <a:ext cx="1512168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1219169" hangingPunct="0"/>
            <a:r>
              <a:rPr lang="en-US" sz="1200" dirty="0">
                <a:solidFill>
                  <a:srgbClr val="FFFFFF"/>
                </a:solidFill>
                <a:sym typeface="Helvetica Neue"/>
              </a:rPr>
              <a:t>Viktor Forgacs</a:t>
            </a:r>
            <a:endParaRPr lang="en-CA" sz="120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976630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7CDE0-BD15-A4F4-BB14-AF951807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/>
              <a:t>Inter-club AV Showcase</a:t>
            </a:r>
          </a:p>
          <a:p>
            <a:pPr lvl="1"/>
            <a:r>
              <a:rPr lang="en-US" sz="2800" dirty="0"/>
              <a:t>Clark Hall, RA Centre on Dec 5, 7pm</a:t>
            </a:r>
          </a:p>
          <a:p>
            <a:pPr lvl="1"/>
            <a:r>
              <a:rPr lang="en-US" sz="2800" dirty="0"/>
              <a:t>3-6 min videos, 8 per club</a:t>
            </a:r>
          </a:p>
          <a:p>
            <a:pPr lvl="1"/>
            <a:r>
              <a:rPr lang="en-US" sz="2800" dirty="0"/>
              <a:t>Submit to </a:t>
            </a:r>
            <a:r>
              <a:rPr lang="en-US" sz="2800" dirty="0">
                <a:solidFill>
                  <a:srgbClr val="FFC000"/>
                </a:solidFill>
              </a:rPr>
              <a:t>lbuske@sympatico.ca</a:t>
            </a:r>
            <a:r>
              <a:rPr lang="en-US" sz="2800" dirty="0"/>
              <a:t> via a link (e.g. Dropbox)</a:t>
            </a:r>
          </a:p>
          <a:p>
            <a:pPr lvl="1"/>
            <a:r>
              <a:rPr lang="en-US" sz="2800" dirty="0"/>
              <a:t>Deadline – Monday Nov 20</a:t>
            </a:r>
            <a:r>
              <a:rPr lang="en-US" sz="2800" baseline="30000" dirty="0"/>
              <a:t>th</a:t>
            </a:r>
            <a:r>
              <a:rPr lang="en-US" sz="2800" dirty="0"/>
              <a:t> at midnight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500" dirty="0"/>
              <a:t>Inter-club competition</a:t>
            </a:r>
          </a:p>
          <a:p>
            <a:pPr lvl="1"/>
            <a:r>
              <a:rPr lang="en-US" sz="2800" dirty="0"/>
              <a:t>Clark Hall, RA Centre on April 9, 7pm</a:t>
            </a:r>
          </a:p>
          <a:p>
            <a:pPr lvl="1"/>
            <a:r>
              <a:rPr lang="en-US" sz="2800" dirty="0"/>
              <a:t>Digital and print competitions</a:t>
            </a:r>
          </a:p>
          <a:p>
            <a:pPr lvl="1"/>
            <a:r>
              <a:rPr lang="en-US" sz="2800" dirty="0"/>
              <a:t>Topic : </a:t>
            </a:r>
            <a:r>
              <a:rPr lang="en-US" sz="2800" i="1" dirty="0">
                <a:solidFill>
                  <a:srgbClr val="FF0000"/>
                </a:solidFill>
              </a:rPr>
              <a:t>Truly Canadian</a:t>
            </a:r>
          </a:p>
          <a:p>
            <a:pPr lvl="1"/>
            <a:r>
              <a:rPr lang="en-US" sz="2800" dirty="0"/>
              <a:t>One photo is on topic, 2 others can be on topic or general category</a:t>
            </a:r>
          </a:p>
          <a:p>
            <a:pPr lvl="1"/>
            <a:r>
              <a:rPr lang="en-US" sz="2800" dirty="0"/>
              <a:t>Deadline for on-line submission: Tuesday March 12</a:t>
            </a:r>
            <a:endParaRPr lang="en-CA" sz="2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493D7E-2E0C-20A9-BED7-13E06DD04DAE}"/>
              </a:ext>
            </a:extLst>
          </p:cNvPr>
          <p:cNvSpPr txBox="1"/>
          <p:nvPr/>
        </p:nvSpPr>
        <p:spPr>
          <a:xfrm>
            <a:off x="838200" y="6074875"/>
            <a:ext cx="587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Note: No </a:t>
            </a:r>
            <a:r>
              <a:rPr lang="en-US" sz="2800" dirty="0" smtClean="0">
                <a:solidFill>
                  <a:schemeClr val="bg1"/>
                </a:solidFill>
              </a:rPr>
              <a:t>Zoom </a:t>
            </a:r>
            <a:r>
              <a:rPr lang="en-US" sz="2800" dirty="0">
                <a:solidFill>
                  <a:schemeClr val="bg1"/>
                </a:solidFill>
              </a:rPr>
              <a:t>option on either event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874" y="514350"/>
            <a:ext cx="547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3600" dirty="0" smtClean="0">
                <a:solidFill>
                  <a:schemeClr val="bg1"/>
                </a:solidFill>
              </a:rPr>
              <a:t>Inter-Club activities</a:t>
            </a:r>
          </a:p>
        </p:txBody>
      </p:sp>
    </p:spTree>
    <p:extLst>
      <p:ext uri="{BB962C8B-B14F-4D97-AF65-F5344CB8AC3E}">
        <p14:creationId xmlns:p14="http://schemas.microsoft.com/office/powerpoint/2010/main" val="22358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911F7-222F-18DC-18E7-30C575E4EC36}"/>
              </a:ext>
            </a:extLst>
          </p:cNvPr>
          <p:cNvSpPr txBox="1">
            <a:spLocks/>
          </p:cNvSpPr>
          <p:nvPr/>
        </p:nvSpPr>
        <p:spPr>
          <a:xfrm>
            <a:off x="598917" y="2602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Member contribution –  Spooky Halloween!</a:t>
            </a:r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8445A8-3BBC-CF40-5334-BF9E786A5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91" y="997527"/>
            <a:ext cx="8455218" cy="560021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0B9078-05BD-B7B7-8B8E-03BE5E3D4E82}"/>
              </a:ext>
            </a:extLst>
          </p:cNvPr>
          <p:cNvSpPr txBox="1"/>
          <p:nvPr/>
        </p:nvSpPr>
        <p:spPr>
          <a:xfrm>
            <a:off x="219428" y="5187816"/>
            <a:ext cx="1316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Sharon Fry</a:t>
            </a:r>
            <a:endParaRPr lang="en-CA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B538D2-D361-F830-C781-0C58E49D0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090" y="506195"/>
            <a:ext cx="9015820" cy="597151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47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822893-B18E-E1E8-661C-6FC23CA2A0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78" y="510764"/>
            <a:ext cx="9125043" cy="604386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6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911F7-222F-18DC-18E7-30C575E4EC36}"/>
              </a:ext>
            </a:extLst>
          </p:cNvPr>
          <p:cNvSpPr txBox="1">
            <a:spLocks/>
          </p:cNvSpPr>
          <p:nvPr/>
        </p:nvSpPr>
        <p:spPr>
          <a:xfrm>
            <a:off x="598917" y="2602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Meech</a:t>
            </a:r>
            <a:r>
              <a:rPr lang="en-US" sz="3200" dirty="0"/>
              <a:t> Lake/Carbide Wilson outing – Oct 14</a:t>
            </a:r>
            <a:endParaRPr lang="en-CA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6013BF-7474-0FBB-493E-305B5C68AA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125" y="835485"/>
            <a:ext cx="8808353" cy="587296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E6237E-9FA1-C3C1-3BD1-11AA40DF402B}"/>
              </a:ext>
            </a:extLst>
          </p:cNvPr>
          <p:cNvSpPr txBox="1"/>
          <p:nvPr/>
        </p:nvSpPr>
        <p:spPr>
          <a:xfrm>
            <a:off x="445110" y="6308339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John Ingold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el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Welcome</a:t>
            </a:r>
          </a:p>
        </p:txBody>
      </p:sp>
      <p:sp>
        <p:nvSpPr>
          <p:cNvPr id="178" name="Acknowledgement of prospective members…"/>
          <p:cNvSpPr txBox="1">
            <a:spLocks noGrp="1"/>
          </p:cNvSpPr>
          <p:nvPr>
            <p:ph type="body" sz="half" idx="1"/>
          </p:nvPr>
        </p:nvSpPr>
        <p:spPr>
          <a:xfrm>
            <a:off x="537935" y="1786795"/>
            <a:ext cx="4774293" cy="41280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Acknowledgement of </a:t>
            </a:r>
            <a:r>
              <a:rPr lang="en-CA" dirty="0"/>
              <a:t>guests and </a:t>
            </a:r>
            <a:r>
              <a:rPr dirty="0"/>
              <a:t>prospective members</a:t>
            </a:r>
          </a:p>
          <a:p>
            <a:r>
              <a:rPr lang="en-CA" dirty="0" smtClean="0"/>
              <a:t>B</a:t>
            </a:r>
            <a:r>
              <a:rPr dirty="0" err="1" smtClean="0"/>
              <a:t>reak</a:t>
            </a:r>
            <a:r>
              <a:rPr dirty="0" smtClean="0"/>
              <a:t> </a:t>
            </a:r>
            <a:r>
              <a:rPr dirty="0"/>
              <a:t>between </a:t>
            </a:r>
            <a:r>
              <a:rPr dirty="0" smtClean="0"/>
              <a:t>11am</a:t>
            </a:r>
            <a:r>
              <a:rPr lang="en-CA" dirty="0" smtClean="0"/>
              <a:t> and 11.30</a:t>
            </a:r>
          </a:p>
          <a:p>
            <a:r>
              <a:rPr lang="en-CA" dirty="0" smtClean="0"/>
              <a:t>Toilets are upstairs</a:t>
            </a:r>
          </a:p>
          <a:p>
            <a:r>
              <a:rPr lang="en-CA" dirty="0" smtClean="0"/>
              <a:t>Please be respectful of others but do </a:t>
            </a:r>
            <a:r>
              <a:rPr lang="en-CA" dirty="0" smtClean="0">
                <a:solidFill>
                  <a:srgbClr val="00B0F0"/>
                </a:solidFill>
              </a:rPr>
              <a:t>join in, ask questions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00B0F0"/>
                </a:solidFill>
              </a:rPr>
              <a:t>participate!</a:t>
            </a:r>
          </a:p>
          <a:p>
            <a:endParaRPr sz="2000" dirty="0"/>
          </a:p>
        </p:txBody>
      </p:sp>
      <p:pic>
        <p:nvPicPr>
          <p:cNvPr id="2050" name="Picture 2" descr="https://cpopc.ca/wp-content/uploads/2023/05/Yoline-Joseph-Hoskin_Water_7509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1686718"/>
            <a:ext cx="5441949" cy="30610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51216" y="5095875"/>
            <a:ext cx="333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dirty="0" err="1" smtClean="0">
                <a:solidFill>
                  <a:schemeClr val="bg1"/>
                </a:solidFill>
              </a:rPr>
              <a:t>Yoline</a:t>
            </a:r>
            <a:r>
              <a:rPr lang="en-CA" dirty="0" smtClean="0">
                <a:solidFill>
                  <a:schemeClr val="bg1"/>
                </a:solidFill>
              </a:rPr>
              <a:t> Joseph-</a:t>
            </a:r>
            <a:r>
              <a:rPr lang="en-CA" dirty="0" err="1" smtClean="0">
                <a:solidFill>
                  <a:schemeClr val="bg1"/>
                </a:solidFill>
              </a:rPr>
              <a:t>Hoskin</a:t>
            </a:r>
            <a:endParaRPr lang="en-C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78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159FE6-0BD6-A729-CE51-8B1C4351CF8C}"/>
              </a:ext>
            </a:extLst>
          </p:cNvPr>
          <p:cNvSpPr txBox="1"/>
          <p:nvPr/>
        </p:nvSpPr>
        <p:spPr>
          <a:xfrm>
            <a:off x="1410785" y="6447754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John Ingold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165099-464E-FBAB-63AD-0E83A15915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37" y="237077"/>
            <a:ext cx="9191926" cy="612795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23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3D8F65-63B6-A776-55F4-92B89B834C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578" y="218367"/>
            <a:ext cx="4280844" cy="642126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688C7E-1489-C35A-610D-3DD7B592D1EB}"/>
              </a:ext>
            </a:extLst>
          </p:cNvPr>
          <p:cNvSpPr txBox="1"/>
          <p:nvPr/>
        </p:nvSpPr>
        <p:spPr>
          <a:xfrm>
            <a:off x="2325185" y="623952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John Ingold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320DE0-7431-B66A-74BF-D8884ADA6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037" y="165745"/>
            <a:ext cx="4315926" cy="647388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092EFD-D718-94B4-AC09-6FB1E8FB0778}"/>
              </a:ext>
            </a:extLst>
          </p:cNvPr>
          <p:cNvSpPr txBox="1"/>
          <p:nvPr/>
        </p:nvSpPr>
        <p:spPr>
          <a:xfrm>
            <a:off x="2325185" y="623952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Scott </a:t>
            </a:r>
            <a:r>
              <a:rPr lang="en-US" sz="2000" dirty="0" err="1">
                <a:solidFill>
                  <a:schemeClr val="bg1"/>
                </a:solidFill>
              </a:rPr>
              <a:t>Udle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750037-F7C2-8BD9-EB79-9F4468C826E6}"/>
              </a:ext>
            </a:extLst>
          </p:cNvPr>
          <p:cNvSpPr txBox="1"/>
          <p:nvPr/>
        </p:nvSpPr>
        <p:spPr>
          <a:xfrm>
            <a:off x="1963476" y="6292846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Scott </a:t>
            </a:r>
            <a:r>
              <a:rPr lang="en-US" sz="2000" dirty="0" err="1">
                <a:solidFill>
                  <a:schemeClr val="bg1"/>
                </a:solidFill>
              </a:rPr>
              <a:t>Udle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D698AF-8E24-4630-0A60-4F740DAAA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809" y="165044"/>
            <a:ext cx="5125260" cy="640583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8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7BDB29-5D81-7761-DCF1-8288A2514C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095" y="292643"/>
            <a:ext cx="4181809" cy="627271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82E11B-087F-CF20-7854-2D3985937BD3}"/>
              </a:ext>
            </a:extLst>
          </p:cNvPr>
          <p:cNvSpPr txBox="1"/>
          <p:nvPr/>
        </p:nvSpPr>
        <p:spPr>
          <a:xfrm>
            <a:off x="2339491" y="6165247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Scott </a:t>
            </a:r>
            <a:r>
              <a:rPr lang="en-US" sz="2000" dirty="0" err="1">
                <a:solidFill>
                  <a:schemeClr val="bg1"/>
                </a:solidFill>
              </a:rPr>
              <a:t>Udle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5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EBE34A-9617-DE79-D3A7-2466ED3EF35F}"/>
              </a:ext>
            </a:extLst>
          </p:cNvPr>
          <p:cNvSpPr txBox="1"/>
          <p:nvPr/>
        </p:nvSpPr>
        <p:spPr>
          <a:xfrm>
            <a:off x="1429930" y="6358071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Johan Carignan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D7C315-B821-1248-D8B9-4E61461AF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447"/>
            <a:ext cx="9144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75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66F281-C054-F833-86EA-D33B1A0840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771" y="285836"/>
            <a:ext cx="8744458" cy="579178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D59ADB-561C-D2BD-EA31-A167E11DB7C6}"/>
              </a:ext>
            </a:extLst>
          </p:cNvPr>
          <p:cNvSpPr txBox="1"/>
          <p:nvPr/>
        </p:nvSpPr>
        <p:spPr>
          <a:xfrm>
            <a:off x="1609391" y="630374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Amy Goodfellow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EACB05-6B7F-39C6-B7DB-C596B8175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666" y="252184"/>
            <a:ext cx="9136668" cy="605155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EFAB28-E918-D17A-D3E1-13642BA1AB83}"/>
              </a:ext>
            </a:extLst>
          </p:cNvPr>
          <p:cNvSpPr txBox="1"/>
          <p:nvPr/>
        </p:nvSpPr>
        <p:spPr>
          <a:xfrm>
            <a:off x="1527666" y="630374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Amy Goodfellow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174272-A22E-F467-41D5-9381D4C001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9004" y="1377716"/>
            <a:ext cx="6310124" cy="4179433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B9C60C-2235-77D9-376D-A3F2A06C1165}"/>
              </a:ext>
            </a:extLst>
          </p:cNvPr>
          <p:cNvSpPr txBox="1"/>
          <p:nvPr/>
        </p:nvSpPr>
        <p:spPr>
          <a:xfrm>
            <a:off x="2024812" y="630374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Amy Goodfellow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6A5172-37D9-FE13-DF47-E7645FB57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96" y="194203"/>
            <a:ext cx="9224207" cy="610954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6E6BAD-7EB2-5E3F-8878-DC6230AC1D9F}"/>
              </a:ext>
            </a:extLst>
          </p:cNvPr>
          <p:cNvSpPr txBox="1"/>
          <p:nvPr/>
        </p:nvSpPr>
        <p:spPr>
          <a:xfrm>
            <a:off x="1370108" y="630374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Amy Goodfellow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ptember 20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 smtClean="0"/>
              <a:t>October</a:t>
            </a:r>
            <a:r>
              <a:rPr dirty="0" smtClean="0"/>
              <a:t> </a:t>
            </a:r>
            <a:r>
              <a:rPr lang="en-CA" dirty="0" smtClean="0"/>
              <a:t>2023</a:t>
            </a:r>
            <a:endParaRPr dirty="0"/>
          </a:p>
        </p:txBody>
      </p:sp>
      <p:sp>
        <p:nvSpPr>
          <p:cNvPr id="182" name="Agenda top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Agenda topics</a:t>
            </a:r>
          </a:p>
        </p:txBody>
      </p:sp>
      <p:sp>
        <p:nvSpPr>
          <p:cNvPr id="183" name="Welcome…"/>
          <p:cNvSpPr txBox="1">
            <a:spLocks noGrp="1"/>
          </p:cNvSpPr>
          <p:nvPr>
            <p:ph type="body" sz="half" idx="1"/>
          </p:nvPr>
        </p:nvSpPr>
        <p:spPr>
          <a:xfrm>
            <a:off x="219075" y="1740268"/>
            <a:ext cx="5218670" cy="49325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Featured Speaker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Summer Photos (missed)-Johan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Break (with </a:t>
            </a:r>
            <a:r>
              <a:rPr lang="en-US" dirty="0"/>
              <a:t>slideshow)</a:t>
            </a:r>
            <a:endParaRPr lang="en-CA" dirty="0"/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October Challenge and Critique</a:t>
            </a:r>
            <a:endParaRPr lang="en-C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November challenge and Technique announcement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Member Contribution-Sharon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Gatineau Outing </a:t>
            </a:r>
            <a:r>
              <a:rPr lang="en-US" dirty="0" smtClean="0"/>
              <a:t>showing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October Technique- Panorama</a:t>
            </a:r>
            <a:endParaRPr lang="en-C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Photo 101- Blue hour vs. Golden Hour</a:t>
            </a:r>
            <a:endParaRPr lang="en-C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Notices </a:t>
            </a:r>
            <a:endParaRPr lang="en-CA" dirty="0"/>
          </a:p>
          <a:p>
            <a:pPr marL="0" indent="0" defTabSz="288925">
              <a:lnSpc>
                <a:spcPct val="100000"/>
              </a:lnSpc>
              <a:spcBef>
                <a:spcPts val="300"/>
              </a:spcBef>
              <a:buSzPct val="100000"/>
              <a:buNone/>
              <a:defRPr sz="3850" strike="sngStrike" spc="-38"/>
            </a:pPr>
            <a:endParaRPr lang="en-CA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2572"/>
            <a:ext cx="5879306" cy="39233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33967" y="5149272"/>
            <a:ext cx="5203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Featured Speaker; Daniel Parent</a:t>
            </a:r>
          </a:p>
          <a:p>
            <a:pPr algn="ctr"/>
            <a:r>
              <a:rPr lang="en-CA" sz="2400" dirty="0" smtClean="0">
                <a:solidFill>
                  <a:schemeClr val="bg1"/>
                </a:solidFill>
              </a:rPr>
              <a:t>Nature/wildlife photography</a:t>
            </a:r>
          </a:p>
          <a:p>
            <a:pPr algn="l"/>
            <a:endParaRPr lang="en-CA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37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FCEDE4-F95E-212F-0D51-596647B4ECFE}"/>
              </a:ext>
            </a:extLst>
          </p:cNvPr>
          <p:cNvSpPr txBox="1"/>
          <p:nvPr/>
        </p:nvSpPr>
        <p:spPr>
          <a:xfrm>
            <a:off x="1017921" y="6337677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Chris Taylor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28B53-DF38-7D45-7E99-4D7DB7C0E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21" y="120213"/>
            <a:ext cx="10156157" cy="613630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1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F5DA4D-750B-60FC-880C-2021EDE1E4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269" y="243484"/>
            <a:ext cx="7807462" cy="6371031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481F41-061C-C7A6-F0C0-1BCA4B28B697}"/>
              </a:ext>
            </a:extLst>
          </p:cNvPr>
          <p:cNvSpPr txBox="1"/>
          <p:nvPr/>
        </p:nvSpPr>
        <p:spPr>
          <a:xfrm>
            <a:off x="555477" y="6341949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Chris Taylor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4EF107-616A-3F55-0ADF-82CB15402B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928" y="215781"/>
            <a:ext cx="4662143" cy="642643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0F6D60-E1F8-4670-3264-008AF1B6158B}"/>
              </a:ext>
            </a:extLst>
          </p:cNvPr>
          <p:cNvSpPr txBox="1"/>
          <p:nvPr/>
        </p:nvSpPr>
        <p:spPr>
          <a:xfrm>
            <a:off x="1837346" y="6242109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Chris Taylor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56DBA9-1C9E-0429-6E5E-ADF58A765041}"/>
              </a:ext>
            </a:extLst>
          </p:cNvPr>
          <p:cNvSpPr txBox="1"/>
          <p:nvPr/>
        </p:nvSpPr>
        <p:spPr>
          <a:xfrm>
            <a:off x="17294" y="6226189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Lynda Buske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02D3F7-49AE-56A4-F33A-D830CEEA3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97" y="231700"/>
            <a:ext cx="9610968" cy="639459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56DBA9-1C9E-0429-6E5E-ADF58A765041}"/>
              </a:ext>
            </a:extLst>
          </p:cNvPr>
          <p:cNvSpPr txBox="1"/>
          <p:nvPr/>
        </p:nvSpPr>
        <p:spPr>
          <a:xfrm>
            <a:off x="667221" y="6349526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Lynda Buske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91E19C-511E-CACD-4FD0-8F40E9088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01" y="249065"/>
            <a:ext cx="5060467" cy="635987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76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56DBA9-1C9E-0429-6E5E-ADF58A765041}"/>
              </a:ext>
            </a:extLst>
          </p:cNvPr>
          <p:cNvSpPr txBox="1"/>
          <p:nvPr/>
        </p:nvSpPr>
        <p:spPr>
          <a:xfrm>
            <a:off x="632388" y="6348140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Lynda Buske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2DB8BD-CB77-3D0F-01C4-974ED5F90C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88" y="318351"/>
            <a:ext cx="7013765" cy="595776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A88D91-3C21-E97B-CFEB-1942DEF6C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29" y="978493"/>
            <a:ext cx="3783143" cy="4901013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42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2136AC-EBF3-415B-2532-5A034F181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222" y="299102"/>
            <a:ext cx="8597556" cy="587943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BD4F75-0E71-569A-C664-5EE3D4C4239F}"/>
              </a:ext>
            </a:extLst>
          </p:cNvPr>
          <p:cNvSpPr txBox="1"/>
          <p:nvPr/>
        </p:nvSpPr>
        <p:spPr>
          <a:xfrm>
            <a:off x="1674976" y="635884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Lynda Buske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FE35BD-2A8D-0D38-8F44-351AC88B5F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52" y="252353"/>
            <a:ext cx="5082632" cy="635328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4777A9-8F19-D4E7-AB86-BCA0BEB9C1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330" y="467654"/>
            <a:ext cx="4641218" cy="592268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61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BBF4F5-D649-8BFA-E163-E75132A35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6" y="208924"/>
            <a:ext cx="6860667" cy="399663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EA2663-324D-CD52-DE9A-FF11E002A8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05" y="2583624"/>
            <a:ext cx="5504629" cy="399663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01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7A890-1D27-D376-A442-DB8854825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87" y="3679238"/>
            <a:ext cx="5703838" cy="3076211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51D55A-53CB-6769-8509-AD92A61CEE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49" y="179463"/>
            <a:ext cx="5601421" cy="366614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DE11FB-A66D-2943-D63D-EB1AAE7C05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188" y="319487"/>
            <a:ext cx="5177863" cy="352612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44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289A2-F276-2680-0901-5C5AB9FE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517" y="0"/>
            <a:ext cx="6807544" cy="1121324"/>
          </a:xfrm>
        </p:spPr>
        <p:txBody>
          <a:bodyPr>
            <a:normAutofit/>
          </a:bodyPr>
          <a:lstStyle/>
          <a:p>
            <a:r>
              <a:rPr lang="en-US" sz="3600" dirty="0"/>
              <a:t>Summer 2023 missed contribution</a:t>
            </a:r>
            <a:endParaRPr lang="en-C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8A10DE-7A8F-DD8B-B57A-BBFDE085D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015" y="968264"/>
            <a:ext cx="6924548" cy="5539638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1547F7-DF87-1BCC-41D0-C5B42E2B09CF}"/>
              </a:ext>
            </a:extLst>
          </p:cNvPr>
          <p:cNvSpPr txBox="1"/>
          <p:nvPr/>
        </p:nvSpPr>
        <p:spPr>
          <a:xfrm>
            <a:off x="543669" y="6046237"/>
            <a:ext cx="266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Johan Carignan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0911F7-222F-18DC-18E7-30C575E4EC36}"/>
              </a:ext>
            </a:extLst>
          </p:cNvPr>
          <p:cNvSpPr txBox="1">
            <a:spLocks/>
          </p:cNvSpPr>
          <p:nvPr/>
        </p:nvSpPr>
        <p:spPr>
          <a:xfrm>
            <a:off x="598917" y="2602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October Technique - Panorama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5A8DD7-3856-5499-F167-3FFD8DBCA8D6}"/>
              </a:ext>
            </a:extLst>
          </p:cNvPr>
          <p:cNvSpPr txBox="1">
            <a:spLocks/>
          </p:cNvSpPr>
          <p:nvPr/>
        </p:nvSpPr>
        <p:spPr>
          <a:xfrm>
            <a:off x="598916" y="1092322"/>
            <a:ext cx="469947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Google Sans"/>
              </a:rPr>
              <a:t>Panorama generally means a photo has an aspect ratio of 2:1 or larger, the image being at least twice as wide as it is high. The image takes the form of a wide strip.</a:t>
            </a: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76F3D3-ECAE-C8A8-EC9E-597F762EC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67" y="3868197"/>
            <a:ext cx="6241560" cy="24100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91731F-CC95-8CCA-11DF-ADB846403F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758" y="3854566"/>
            <a:ext cx="4820028" cy="24100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054BE9-5C9D-F74D-0210-A483913DA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676" y="1192965"/>
            <a:ext cx="6443530" cy="22360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8A295F-1FAA-191F-76EF-AE10400F634C}"/>
              </a:ext>
            </a:extLst>
          </p:cNvPr>
          <p:cNvSpPr txBox="1"/>
          <p:nvPr/>
        </p:nvSpPr>
        <p:spPr>
          <a:xfrm>
            <a:off x="10394291" y="753768"/>
            <a:ext cx="1689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Everaldo</a:t>
            </a:r>
            <a:r>
              <a:rPr lang="en-US" sz="1600" dirty="0">
                <a:solidFill>
                  <a:schemeClr val="bg1"/>
                </a:solidFill>
              </a:rPr>
              <a:t> Coelho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492546-499C-9AFF-A424-F9FEF4FC47CD}"/>
              </a:ext>
            </a:extLst>
          </p:cNvPr>
          <p:cNvSpPr txBox="1"/>
          <p:nvPr/>
        </p:nvSpPr>
        <p:spPr>
          <a:xfrm>
            <a:off x="7172526" y="6264580"/>
            <a:ext cx="1689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Daniel Sessler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31CA-F7EC-11E4-B2B9-83444929AEC2}"/>
              </a:ext>
            </a:extLst>
          </p:cNvPr>
          <p:cNvSpPr txBox="1"/>
          <p:nvPr/>
        </p:nvSpPr>
        <p:spPr>
          <a:xfrm>
            <a:off x="412767" y="6322189"/>
            <a:ext cx="227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Wojciech </a:t>
            </a:r>
            <a:r>
              <a:rPr lang="en-US" sz="1600" dirty="0" err="1">
                <a:solidFill>
                  <a:schemeClr val="bg1"/>
                </a:solidFill>
              </a:rPr>
              <a:t>Portnicki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0911F7-222F-18DC-18E7-30C575E4EC36}"/>
              </a:ext>
            </a:extLst>
          </p:cNvPr>
          <p:cNvSpPr txBox="1">
            <a:spLocks/>
          </p:cNvSpPr>
          <p:nvPr/>
        </p:nvSpPr>
        <p:spPr>
          <a:xfrm>
            <a:off x="598917" y="2602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October Technique - Panorama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D3EDE1-13E3-06A1-F715-0E6C6D640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8" y="2058651"/>
            <a:ext cx="11780343" cy="2740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AE0AC8-A4CF-84B6-8A00-F29CD1AEE0A3}"/>
              </a:ext>
            </a:extLst>
          </p:cNvPr>
          <p:cNvSpPr txBox="1"/>
          <p:nvPr/>
        </p:nvSpPr>
        <p:spPr>
          <a:xfrm>
            <a:off x="205828" y="4939468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John Ingold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B01CED-01D2-FA49-427C-A005134C8B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8" y="980009"/>
            <a:ext cx="10416085" cy="52080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F12187-012B-748D-7C07-D4688BE3540E}"/>
              </a:ext>
            </a:extLst>
          </p:cNvPr>
          <p:cNvSpPr txBox="1"/>
          <p:nvPr/>
        </p:nvSpPr>
        <p:spPr>
          <a:xfrm>
            <a:off x="974221" y="6316397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Jean-François Riel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9529DF-253B-6658-2423-058E12BA97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0" y="263726"/>
            <a:ext cx="10937500" cy="61541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EBE34A-9617-DE79-D3A7-2466ED3EF35F}"/>
              </a:ext>
            </a:extLst>
          </p:cNvPr>
          <p:cNvSpPr txBox="1"/>
          <p:nvPr/>
        </p:nvSpPr>
        <p:spPr>
          <a:xfrm>
            <a:off x="558259" y="6417892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Johan Carignan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FA760B-CFD3-58ED-4494-C1CDF7919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98" y="1341691"/>
            <a:ext cx="11710297" cy="44705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750037-F7C2-8BD9-EB79-9F4468C826E6}"/>
              </a:ext>
            </a:extLst>
          </p:cNvPr>
          <p:cNvSpPr txBox="1"/>
          <p:nvPr/>
        </p:nvSpPr>
        <p:spPr>
          <a:xfrm>
            <a:off x="173698" y="5897653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Scott </a:t>
            </a:r>
            <a:r>
              <a:rPr lang="en-US" sz="2000" dirty="0" err="1">
                <a:solidFill>
                  <a:schemeClr val="bg1"/>
                </a:solidFill>
              </a:rPr>
              <a:t>Udle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5D5E27-B57D-E63E-A567-729948AA3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2" y="1407087"/>
            <a:ext cx="11776516" cy="40438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04483C-D9E8-ADBE-3910-F9DADDBBA51A}"/>
              </a:ext>
            </a:extLst>
          </p:cNvPr>
          <p:cNvSpPr txBox="1"/>
          <p:nvPr/>
        </p:nvSpPr>
        <p:spPr>
          <a:xfrm>
            <a:off x="207742" y="5734227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Chris Taylor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84174E-FE7D-3983-4539-D8127E6BA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8" y="1441844"/>
            <a:ext cx="11879163" cy="4181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769B21-804F-9049-13E6-42588B949100}"/>
              </a:ext>
            </a:extLst>
          </p:cNvPr>
          <p:cNvSpPr txBox="1"/>
          <p:nvPr/>
        </p:nvSpPr>
        <p:spPr>
          <a:xfrm>
            <a:off x="156418" y="5700044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Rosie </a:t>
            </a:r>
            <a:r>
              <a:rPr lang="en-US" sz="2000" dirty="0" err="1">
                <a:solidFill>
                  <a:schemeClr val="bg1"/>
                </a:solidFill>
              </a:rPr>
              <a:t>Grigaitis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2A1EE9-E756-C052-83B3-0A95E9686D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45" y="226462"/>
            <a:ext cx="2624709" cy="64050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4DBFCC-A31B-8665-0377-B9E93DCD6560}"/>
              </a:ext>
            </a:extLst>
          </p:cNvPr>
          <p:cNvSpPr txBox="1"/>
          <p:nvPr/>
        </p:nvSpPr>
        <p:spPr>
          <a:xfrm>
            <a:off x="3147446" y="6231426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Alan White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56DBA9-1C9E-0429-6E5E-ADF58A765041}"/>
              </a:ext>
            </a:extLst>
          </p:cNvPr>
          <p:cNvSpPr txBox="1"/>
          <p:nvPr/>
        </p:nvSpPr>
        <p:spPr>
          <a:xfrm>
            <a:off x="446063" y="6152972"/>
            <a:ext cx="20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Lynda Buske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3AD4F0-0CD4-43BD-0D23-B62313F9B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56" y="901876"/>
            <a:ext cx="11852688" cy="50542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35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0911F7-222F-18DC-18E7-30C575E4EC36}"/>
              </a:ext>
            </a:extLst>
          </p:cNvPr>
          <p:cNvSpPr txBox="1">
            <a:spLocks/>
          </p:cNvSpPr>
          <p:nvPr/>
        </p:nvSpPr>
        <p:spPr>
          <a:xfrm>
            <a:off x="598917" y="2602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November Technique – Looking down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5A8DD7-3856-5499-F167-3FFD8DBCA8D6}"/>
              </a:ext>
            </a:extLst>
          </p:cNvPr>
          <p:cNvSpPr txBox="1">
            <a:spLocks/>
          </p:cNvSpPr>
          <p:nvPr/>
        </p:nvSpPr>
        <p:spPr>
          <a:xfrm>
            <a:off x="658737" y="1282125"/>
            <a:ext cx="5118219" cy="3498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effectLst/>
                <a:latin typeface="Google Sans"/>
              </a:rPr>
              <a:t>A down shot is taken from a high angle, above the eye-level of the subject. It may impart a sense of dominance over the subject. </a:t>
            </a:r>
          </a:p>
          <a:p>
            <a:r>
              <a:rPr lang="en-US" b="0" i="0" dirty="0">
                <a:effectLst/>
                <a:latin typeface="Google Sans"/>
              </a:rPr>
              <a:t>Also termed “bird’s eye view”.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8A295F-1FAA-191F-76EF-AE10400F634C}"/>
              </a:ext>
            </a:extLst>
          </p:cNvPr>
          <p:cNvSpPr txBox="1"/>
          <p:nvPr/>
        </p:nvSpPr>
        <p:spPr>
          <a:xfrm>
            <a:off x="10394291" y="2471473"/>
            <a:ext cx="1689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Jules </a:t>
            </a:r>
            <a:r>
              <a:rPr lang="en-US" sz="1600" dirty="0" err="1">
                <a:solidFill>
                  <a:schemeClr val="bg1"/>
                </a:solidFill>
              </a:rPr>
              <a:t>Bassoleil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492546-499C-9AFF-A424-F9FEF4FC47CD}"/>
              </a:ext>
            </a:extLst>
          </p:cNvPr>
          <p:cNvSpPr txBox="1"/>
          <p:nvPr/>
        </p:nvSpPr>
        <p:spPr>
          <a:xfrm>
            <a:off x="9549559" y="1104386"/>
            <a:ext cx="1689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Lily </a:t>
            </a:r>
            <a:r>
              <a:rPr lang="en-US" sz="1600" dirty="0" err="1">
                <a:solidFill>
                  <a:schemeClr val="bg1"/>
                </a:solidFill>
              </a:rPr>
              <a:t>Banse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31CA-F7EC-11E4-B2B9-83444929AEC2}"/>
              </a:ext>
            </a:extLst>
          </p:cNvPr>
          <p:cNvSpPr txBox="1"/>
          <p:nvPr/>
        </p:nvSpPr>
        <p:spPr>
          <a:xfrm>
            <a:off x="947268" y="6415224"/>
            <a:ext cx="227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Mohit Kumar</a:t>
            </a:r>
            <a:endParaRPr lang="en-CA" sz="1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7DA538-2BE5-55C4-BF3E-C77DBDBDF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941" y="2862808"/>
            <a:ext cx="2479059" cy="3721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2D4738-D243-3EEE-3BF0-BF1B10DB9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738" y="1282125"/>
            <a:ext cx="2807159" cy="4210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3B14D8-B885-4557-F986-5062E69620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20" y="3914569"/>
            <a:ext cx="5133380" cy="2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FE83A-6AA3-EEA9-3DB9-A7521F787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977" y="242977"/>
            <a:ext cx="6372045" cy="6372045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3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476CC-F19F-400B-E12D-8FC7C224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615" y="6202"/>
            <a:ext cx="8408349" cy="1325563"/>
          </a:xfrm>
        </p:spPr>
        <p:txBody>
          <a:bodyPr/>
          <a:lstStyle/>
          <a:p>
            <a:r>
              <a:rPr lang="en-US" dirty="0"/>
              <a:t>Photo 101 – Blue  &amp; Golden Hours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8BA020-B8CD-B159-83D3-28CBA7EDC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192" y="1690688"/>
            <a:ext cx="10254241" cy="11568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sz="2800" b="0" i="0" dirty="0">
                <a:effectLst/>
              </a:rPr>
              <a:t>he blue hour arrives shortly before sunrise and after sunset, when the sun's position, just below the horizon, produces cooler tones.</a:t>
            </a:r>
            <a:endParaRPr lang="en-US" sz="2000" b="0" i="0" dirty="0">
              <a:effectLst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CFA7E9-2EC8-2650-DF0F-30B6405F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911" y="2785663"/>
            <a:ext cx="5560818" cy="3707212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E8067F-1A5F-A173-D6FC-2D02D6C0D1C8}"/>
              </a:ext>
            </a:extLst>
          </p:cNvPr>
          <p:cNvSpPr txBox="1"/>
          <p:nvPr/>
        </p:nvSpPr>
        <p:spPr>
          <a:xfrm>
            <a:off x="1031192" y="1044357"/>
            <a:ext cx="295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Blue Hour</a:t>
            </a:r>
            <a:endParaRPr lang="en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4B6883-52F2-7EEE-1CD9-43F1D1F7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04" y="373671"/>
            <a:ext cx="10515600" cy="1325563"/>
          </a:xfrm>
        </p:spPr>
        <p:txBody>
          <a:bodyPr/>
          <a:lstStyle/>
          <a:p>
            <a:r>
              <a:rPr lang="en-US" dirty="0"/>
              <a:t>Golden hour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0F3F21-14CE-4174-703F-F436C9DC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04" y="1519772"/>
            <a:ext cx="10515600" cy="4017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b="0" i="0" dirty="0">
                <a:effectLst/>
              </a:rPr>
              <a:t>he period of time just after sunrise or just before sunset when the light is infused with red and gold tones.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BD1D4A-9B33-5324-78C6-E270BC3CC4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922" y="2704077"/>
            <a:ext cx="6468156" cy="3900396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8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84C00F-C206-14E9-3780-424E787B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579"/>
            <a:ext cx="10515600" cy="1325563"/>
          </a:xfrm>
        </p:spPr>
        <p:txBody>
          <a:bodyPr/>
          <a:lstStyle/>
          <a:p>
            <a:r>
              <a:rPr lang="en-US" sz="4400" dirty="0"/>
              <a:t>Why I prefer morning blue hour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9F3BEF-7CEC-1E00-E6FB-51B961248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19" y="1682142"/>
            <a:ext cx="5092581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Dew, mist, fog, frost more likely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Few or no people</a:t>
            </a:r>
          </a:p>
          <a:p>
            <a:pPr>
              <a:spcBef>
                <a:spcPts val="1200"/>
              </a:spcBef>
            </a:pPr>
            <a:r>
              <a:rPr lang="en-US" dirty="0"/>
              <a:t>Feel safer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="" xmlns:a16="http://schemas.microsoft.com/office/drawing/2014/main" id="{EE879680-232B-AD4D-2B50-BB4AE5A0C7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40082" y="1614198"/>
            <a:ext cx="4747901" cy="4747901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471A82-343D-5464-796A-43C3A74223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460" y="3515525"/>
            <a:ext cx="3264021" cy="3114083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9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4F6E87-230E-D56A-6AC7-7C731470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I prefer pre-dawn over post-sunset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794ABC-55AA-C995-4C82-DE21F3E2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139"/>
            <a:ext cx="10515600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Still water for reflections (no wind, no motor boats) </a:t>
            </a:r>
          </a:p>
          <a:p>
            <a:pPr>
              <a:spcBef>
                <a:spcPts val="1200"/>
              </a:spcBef>
            </a:pPr>
            <a:r>
              <a:rPr lang="en-US" dirty="0"/>
              <a:t>Small water craft (canoes, kayaks)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No traffic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Lots of parking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84B0C1-05C5-F59F-D544-3D77F51962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893" y="2794805"/>
            <a:ext cx="7371460" cy="3862856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4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FEB618-54C8-D9F2-55C2-41207E1E0D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29" y="285023"/>
            <a:ext cx="5873089" cy="3671680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9094E0-52B7-A470-02FB-193CE5AE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664" y="2512464"/>
            <a:ext cx="6306176" cy="4163062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EBABA7-3DD3-81AB-D036-97481948DF79}"/>
              </a:ext>
            </a:extLst>
          </p:cNvPr>
          <p:cNvSpPr txBox="1"/>
          <p:nvPr/>
        </p:nvSpPr>
        <p:spPr>
          <a:xfrm>
            <a:off x="6173584" y="613914"/>
            <a:ext cx="298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Mid-morning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D566C5-B274-46E4-5317-AE70DF655211}"/>
              </a:ext>
            </a:extLst>
          </p:cNvPr>
          <p:cNvSpPr txBox="1"/>
          <p:nvPr/>
        </p:nvSpPr>
        <p:spPr>
          <a:xfrm>
            <a:off x="2153541" y="5848932"/>
            <a:ext cx="3250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Evening golden hour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C86470-EBB6-9FB4-1B9F-1D40673F74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897" y="2055938"/>
            <a:ext cx="7632115" cy="4585691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55FB7C-5B2D-CD6A-6CA3-1DA68DB85C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8" y="280631"/>
            <a:ext cx="3778366" cy="4684475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B5E10F-3FDF-5510-7532-C3A72D96C939}"/>
              </a:ext>
            </a:extLst>
          </p:cNvPr>
          <p:cNvSpPr txBox="1"/>
          <p:nvPr/>
        </p:nvSpPr>
        <p:spPr>
          <a:xfrm>
            <a:off x="4879647" y="820396"/>
            <a:ext cx="650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Prefer morning golden hour for active birds and catching mist… if you are quick!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B5E10F-3FDF-5510-7532-C3A72D96C939}"/>
              </a:ext>
            </a:extLst>
          </p:cNvPr>
          <p:cNvSpPr txBox="1"/>
          <p:nvPr/>
        </p:nvSpPr>
        <p:spPr>
          <a:xfrm>
            <a:off x="4251532" y="282012"/>
            <a:ext cx="368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Golds look even </a:t>
            </a:r>
            <a:r>
              <a:rPr lang="en-US" sz="2800" dirty="0" err="1">
                <a:solidFill>
                  <a:schemeClr val="bg1"/>
                </a:solidFill>
              </a:rPr>
              <a:t>golder</a:t>
            </a:r>
            <a:r>
              <a:rPr lang="en-US" sz="2800" dirty="0">
                <a:solidFill>
                  <a:schemeClr val="bg1"/>
                </a:solidFill>
              </a:rPr>
              <a:t>! 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883AE0-88B0-9EB7-B21B-727F930B72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880" y="1027632"/>
            <a:ext cx="8270240" cy="5486400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2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8322DD55-1E92-6D23-1025-E5AFDD01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4" y="927100"/>
            <a:ext cx="1114334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Whoa, backup!</a:t>
            </a:r>
            <a:br>
              <a:rPr lang="en-US" sz="3200" dirty="0"/>
            </a:br>
            <a:r>
              <a:rPr lang="en-US" sz="2800" i="1" dirty="0"/>
              <a:t>Effective strategies for keeping your computer files safe</a:t>
            </a:r>
            <a:r>
              <a:rPr lang="en-US" sz="3200" i="1" dirty="0"/>
              <a:t>​</a:t>
            </a:r>
            <a:endParaRPr lang="en-CA" sz="3200" i="1" dirty="0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A18366E6-E2EF-F27D-6F07-E9FCA95E7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49" y="2139949"/>
            <a:ext cx="11244943" cy="4945289"/>
          </a:xfrm>
        </p:spPr>
        <p:txBody>
          <a:bodyPr>
            <a:normAutofit/>
          </a:bodyPr>
          <a:lstStyle/>
          <a:p>
            <a:r>
              <a:rPr lang="en-US" sz="2000" dirty="0"/>
              <a:t>Think about everything that is on your PC</a:t>
            </a:r>
          </a:p>
          <a:p>
            <a:pPr lvl="1"/>
            <a:r>
              <a:rPr lang="en-US" sz="2000" dirty="0"/>
              <a:t>all your photos and videos</a:t>
            </a:r>
          </a:p>
          <a:p>
            <a:pPr lvl="1"/>
            <a:r>
              <a:rPr lang="en-US" sz="2000" dirty="0"/>
              <a:t>tax records, documents, music…</a:t>
            </a:r>
          </a:p>
          <a:p>
            <a:r>
              <a:rPr lang="en-US" sz="2000" dirty="0"/>
              <a:t>If the files don’t exist anywhere else, you </a:t>
            </a:r>
            <a:r>
              <a:rPr lang="en-US" sz="2000" i="1" dirty="0"/>
              <a:t>really</a:t>
            </a:r>
            <a:r>
              <a:rPr lang="en-US" sz="2000" dirty="0"/>
              <a:t> should think about backup</a:t>
            </a:r>
          </a:p>
          <a:p>
            <a:r>
              <a:rPr lang="en-US" sz="2400" dirty="0">
                <a:solidFill>
                  <a:srgbClr val="00B0F0"/>
                </a:solidFill>
              </a:rPr>
              <a:t>Chris Taylor is giving free presentations through the Ottawa Public Library</a:t>
            </a:r>
          </a:p>
          <a:p>
            <a:pPr lvl="1"/>
            <a:r>
              <a:rPr lang="en-US" sz="2000" dirty="0"/>
              <a:t>Centennial branch , Thursday November 09 at 6:00pm</a:t>
            </a:r>
          </a:p>
          <a:p>
            <a:pPr lvl="1"/>
            <a:r>
              <a:rPr lang="en-US" sz="2000" dirty="0"/>
              <a:t>Greely branch,  Thursday November 16 at 5:30pm</a:t>
            </a:r>
          </a:p>
          <a:p>
            <a:pPr lvl="1"/>
            <a:r>
              <a:rPr lang="en-US" sz="2000" dirty="0"/>
              <a:t>North Gloucester branch, Tuesday November 21 at 6:00pm</a:t>
            </a:r>
          </a:p>
          <a:p>
            <a:pPr lvl="1"/>
            <a:r>
              <a:rPr lang="en-US" sz="2000" dirty="0"/>
              <a:t>St-Laurent branch, Monday December 11 at 6:00pm</a:t>
            </a:r>
          </a:p>
          <a:p>
            <a:pPr lvl="1"/>
            <a:r>
              <a:rPr lang="en-US" sz="2000" dirty="0"/>
              <a:t>Ruth E. Dickinson, Wednesday December 13 at 2:00pm</a:t>
            </a:r>
          </a:p>
          <a:p>
            <a:r>
              <a:rPr lang="en-US" sz="2400" dirty="0"/>
              <a:t>Register for free at </a:t>
            </a:r>
            <a:r>
              <a:rPr lang="en-US" sz="2400" dirty="0">
                <a:solidFill>
                  <a:srgbClr val="00B0F0"/>
                </a:solidFill>
              </a:rPr>
              <a:t>https://biblioottawalibrary.ca/en/program?text=whoa</a:t>
            </a:r>
            <a:endParaRPr lang="en-CA" sz="2400" dirty="0">
              <a:solidFill>
                <a:srgbClr val="00B0F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5325" y="44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mtClean="0"/>
              <a:t>Notices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56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2236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 dirty="0"/>
              <a:t>CPOPC online discussion forum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838199" y="1480458"/>
            <a:ext cx="10887159" cy="529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Restricted to CPOPC members and is completely voluntary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For communication with other members on anything photographic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sharing ideas, asking for help &amp; opinions, general photographic discussions, etc.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sharing of images permitted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be considerate of other forum members’ bandwidth &amp; mailbox size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To join, send an email to </a:t>
            </a:r>
            <a:r>
              <a:rPr lang="en-CA" dirty="0">
                <a:solidFill>
                  <a:srgbClr val="FF0000"/>
                </a:solidFill>
              </a:rPr>
              <a:t>Chris.Taylor@opcug.ca</a:t>
            </a:r>
            <a:endParaRPr dirty="0">
              <a:solidFill>
                <a:srgbClr val="FF000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request access to the CPOPC-Forum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include your full name, email &amp; mailing address on record with CPOPC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for membership validation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Once approved, you;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will receive an email welcoming you to the forum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can post to the forum by emailing </a:t>
            </a:r>
            <a:r>
              <a:rPr lang="en-CA" dirty="0">
                <a:solidFill>
                  <a:srgbClr val="FF0000"/>
                </a:solidFill>
              </a:rPr>
              <a:t>cpopc-forum@googlegroups.com</a:t>
            </a:r>
            <a:endParaRPr dirty="0">
              <a:solidFill>
                <a:srgbClr val="FF0000"/>
              </a:solidFill>
            </a:endParaRPr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your email will be distributed to all members of the forum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will receive (via email) any postings made by forum members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subject line will always begin with [CPOPC-Forum]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can reply to any emails that come from the forum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your reply will be sent to all members of the forum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en-CA" dirty="0"/>
              <a:t>Note: by posting to the forum, you will be exposing your email address to forum subscribers</a:t>
            </a:r>
            <a:endParaRPr dirty="0"/>
          </a:p>
        </p:txBody>
      </p:sp>
      <p:pic>
        <p:nvPicPr>
          <p:cNvPr id="86" name="Google Shape;86;p1" descr="A group of colorful people sitting around a round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5913" y="2830286"/>
            <a:ext cx="3244539" cy="2365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88" y="377889"/>
            <a:ext cx="5744778" cy="717550"/>
          </a:xfrm>
        </p:spPr>
        <p:txBody>
          <a:bodyPr>
            <a:normAutofit fontScale="90000"/>
          </a:bodyPr>
          <a:lstStyle/>
          <a:p>
            <a:r>
              <a:rPr lang="en-CA" sz="3700" dirty="0"/>
              <a:t>CPOPC Communications</a:t>
            </a:r>
            <a:r>
              <a:rPr lang="en-CA" dirty="0"/>
              <a:t/>
            </a:r>
            <a:br>
              <a:rPr lang="en-CA" dirty="0"/>
            </a:br>
            <a:r>
              <a:rPr lang="en-CA" sz="2700" dirty="0"/>
              <a:t>Communications Director: John Ingold</a:t>
            </a:r>
            <a:endParaRPr lang="en-US" sz="3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E85654-F75C-C1BB-EF95-48AE841BF8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76943" y="1377329"/>
            <a:ext cx="9689812" cy="50074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45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b="1" dirty="0"/>
              <a:t>Monthly </a:t>
            </a:r>
            <a:r>
              <a:rPr lang="en-US" b="1" dirty="0" smtClean="0"/>
              <a:t>Newsletter + deadline reminders</a:t>
            </a:r>
            <a:endParaRPr lang="en-US" b="1" dirty="0"/>
          </a:p>
          <a:p>
            <a:pPr>
              <a:lnSpc>
                <a:spcPct val="145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b="1" dirty="0"/>
              <a:t>Facebook – Orleans Photo Club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Challenge and Competition Winners Photos, Event Updates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rgbClr val="00B0F0"/>
                </a:solidFill>
              </a:rPr>
              <a:t>https://www.facebook.com/CPOPC</a:t>
            </a:r>
          </a:p>
          <a:p>
            <a:pPr>
              <a:lnSpc>
                <a:spcPct val="145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b="1" dirty="0"/>
              <a:t>Instagram – </a:t>
            </a:r>
            <a:r>
              <a:rPr lang="en-US" b="1" dirty="0" err="1"/>
              <a:t>Orleans_Photo_Club</a:t>
            </a:r>
            <a:endParaRPr lang="en-US" b="1" dirty="0"/>
          </a:p>
          <a:p>
            <a:pPr lvl="1">
              <a:lnSpc>
                <a:spcPct val="120000"/>
              </a:lnSpc>
            </a:pPr>
            <a:r>
              <a:rPr lang="en-US" dirty="0"/>
              <a:t>Member Contributions Photos, Event Updates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B0F0"/>
                </a:solidFill>
              </a:rPr>
              <a:t>https://www.instagram.com/orleans_photo_club/?hl=en</a:t>
            </a:r>
          </a:p>
          <a:p>
            <a:pPr lvl="1">
              <a:lnSpc>
                <a:spcPct val="145000"/>
              </a:lnSpc>
            </a:pPr>
            <a:r>
              <a:rPr lang="en-US" dirty="0"/>
              <a:t>Thank you to Trish Parsons for helping post member contributions</a:t>
            </a:r>
          </a:p>
          <a:p>
            <a:pPr>
              <a:lnSpc>
                <a:spcPct val="145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b="1" dirty="0"/>
              <a:t>Twitter - </a:t>
            </a:r>
            <a:r>
              <a:rPr lang="en-US" b="1" dirty="0" err="1"/>
              <a:t>OrleansPhotoClb</a:t>
            </a:r>
            <a:endParaRPr lang="en-US" b="1" dirty="0"/>
          </a:p>
          <a:p>
            <a:pPr lvl="1">
              <a:lnSpc>
                <a:spcPct val="120000"/>
              </a:lnSpc>
            </a:pPr>
            <a:r>
              <a:rPr lang="en-US" dirty="0"/>
              <a:t>Deadlines, Event Updates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B0F0"/>
                </a:solidFill>
              </a:rPr>
              <a:t>https://twitter.com/OrleansPhotoClb</a:t>
            </a:r>
          </a:p>
        </p:txBody>
      </p:sp>
      <p:pic>
        <p:nvPicPr>
          <p:cNvPr id="7" name="Picture 6" descr="A blue circle with a white letter f in it&#10;&#10;Description automatically generated">
            <a:extLst>
              <a:ext uri="{FF2B5EF4-FFF2-40B4-BE49-F238E27FC236}">
                <a16:creationId xmlns="" xmlns:a16="http://schemas.microsoft.com/office/drawing/2014/main" id="{617F8F89-2BDC-A2B2-8174-0AB74B419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98744" y="1825004"/>
            <a:ext cx="1044590" cy="1044590"/>
          </a:xfrm>
          <a:prstGeom prst="rect">
            <a:avLst/>
          </a:prstGeom>
        </p:spPr>
      </p:pic>
      <p:pic>
        <p:nvPicPr>
          <p:cNvPr id="11" name="Picture 10" descr="A logo of a camera&#10;&#10;Description automatically generated">
            <a:extLst>
              <a:ext uri="{FF2B5EF4-FFF2-40B4-BE49-F238E27FC236}">
                <a16:creationId xmlns="" xmlns:a16="http://schemas.microsoft.com/office/drawing/2014/main" id="{2FE53A43-2DC4-4130-9E43-613EB4CC1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247126" y="3274132"/>
            <a:ext cx="1203160" cy="1203160"/>
          </a:xfrm>
          <a:prstGeom prst="rect">
            <a:avLst/>
          </a:prstGeom>
        </p:spPr>
      </p:pic>
      <p:pic>
        <p:nvPicPr>
          <p:cNvPr id="15" name="Picture 14" descr="A white bird on a blue background&#10;&#10;Description automatically generated">
            <a:extLst>
              <a:ext uri="{FF2B5EF4-FFF2-40B4-BE49-F238E27FC236}">
                <a16:creationId xmlns="" xmlns:a16="http://schemas.microsoft.com/office/drawing/2014/main" id="{E0361ECD-2639-DB5F-6E54-9DA02BFAD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45134" y="5048251"/>
            <a:ext cx="1105152" cy="1100566"/>
          </a:xfrm>
          <a:prstGeom prst="rect">
            <a:avLst/>
          </a:prstGeom>
        </p:spPr>
      </p:pic>
      <p:sp>
        <p:nvSpPr>
          <p:cNvPr id="3" name="AutoShape 2" descr="https://mail.google.com/mail/u/0?ui=2&amp;ik=f0a9b48be0&amp;attid=0.1&amp;permmsgid=msg-f:1776418921589884956&amp;th=18a71b98e9a5c81c&amp;view=fimg&amp;fur=ip&amp;sz=s0-l75-ft&amp;attbid=ANGjdJ_A2xhyrR5jCPTvEwSBfyEPbMGMlwF3yAFinF03TR6DBI0Zxpy0b084_l13ywqaHduCU2sRovPm-2Kt4XT7ACcM5VvH9NddQkwtA2qVaKLn3e-5jWRBgXPFbsA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89" y="409826"/>
            <a:ext cx="3771900" cy="1185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4822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D8E18C-ADC0-538D-BE4E-25D843295F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952" y="255952"/>
            <a:ext cx="6346095" cy="6346095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7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3. Membership fees"/>
          <p:cNvSpPr txBox="1">
            <a:spLocks noGrp="1"/>
          </p:cNvSpPr>
          <p:nvPr>
            <p:ph type="title"/>
          </p:nvPr>
        </p:nvSpPr>
        <p:spPr>
          <a:xfrm>
            <a:off x="603250" y="922565"/>
            <a:ext cx="10985500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pc="-200"/>
            </a:pPr>
            <a:r>
              <a:rPr lang="en-CA" sz="4900" dirty="0" smtClean="0"/>
              <a:t>A</a:t>
            </a:r>
            <a:r>
              <a:rPr sz="4000" dirty="0" err="1"/>
              <a:t>nnual</a:t>
            </a:r>
            <a:r>
              <a:rPr sz="4000" dirty="0"/>
              <a:t> Membership Fees</a:t>
            </a:r>
            <a:r>
              <a:rPr lang="en-CA" sz="4000" dirty="0"/>
              <a:t>; </a:t>
            </a:r>
            <a:r>
              <a:rPr lang="en-CA" sz="4000" dirty="0" smtClean="0"/>
              <a:t>2023-2024</a:t>
            </a:r>
            <a:r>
              <a:rPr lang="en-CA" sz="3700" dirty="0"/>
              <a:t/>
            </a:r>
            <a:br>
              <a:rPr lang="en-CA" sz="3700" dirty="0"/>
            </a:br>
            <a:r>
              <a:rPr lang="en-CA" sz="2700" dirty="0"/>
              <a:t>Secretary and Treasurer; </a:t>
            </a:r>
            <a:r>
              <a:rPr lang="en-CA" sz="2700" dirty="0" smtClean="0"/>
              <a:t> Roger </a:t>
            </a:r>
            <a:r>
              <a:rPr lang="en-CA" sz="2700" dirty="0"/>
              <a:t>Regimbal</a:t>
            </a:r>
            <a:r>
              <a:rPr lang="en-CA" sz="3400" dirty="0"/>
              <a:t/>
            </a:r>
            <a:br>
              <a:rPr lang="en-CA" sz="3400" dirty="0"/>
            </a:br>
            <a:endParaRPr b="0" dirty="0"/>
          </a:p>
        </p:txBody>
      </p:sp>
      <p:sp>
        <p:nvSpPr>
          <p:cNvPr id="195" name="Slide bullet text"/>
          <p:cNvSpPr txBox="1">
            <a:spLocks noGrp="1"/>
          </p:cNvSpPr>
          <p:nvPr>
            <p:ph type="body" idx="21"/>
          </p:nvPr>
        </p:nvSpPr>
        <p:spPr>
          <a:xfrm>
            <a:off x="603250" y="2031572"/>
            <a:ext cx="10985500" cy="41280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/>
          </a:bodyPr>
          <a:lstStyle/>
          <a:p>
            <a:r>
              <a:rPr dirty="0">
                <a:solidFill>
                  <a:srgbClr val="00B0F0"/>
                </a:solidFill>
              </a:rPr>
              <a:t>Individual -</a:t>
            </a:r>
            <a:r>
              <a:rPr dirty="0"/>
              <a:t> </a:t>
            </a:r>
            <a:r>
              <a:rPr dirty="0">
                <a:solidFill>
                  <a:srgbClr val="00B0F0"/>
                </a:solidFill>
              </a:rPr>
              <a:t>$50 </a:t>
            </a:r>
            <a:r>
              <a:rPr dirty="0"/>
              <a:t/>
            </a:r>
            <a:br>
              <a:rPr dirty="0"/>
            </a:br>
            <a:r>
              <a:rPr dirty="0"/>
              <a:t>	</a:t>
            </a:r>
            <a:r>
              <a:rPr lang="en-CA" dirty="0"/>
              <a:t> </a:t>
            </a:r>
            <a:r>
              <a:rPr lang="en-CA" dirty="0" smtClean="0"/>
              <a:t>       $25 for n</a:t>
            </a:r>
            <a:r>
              <a:rPr dirty="0" err="1" smtClean="0"/>
              <a:t>ew</a:t>
            </a:r>
            <a:r>
              <a:rPr dirty="0" smtClean="0"/>
              <a:t> </a:t>
            </a:r>
            <a:r>
              <a:rPr dirty="0"/>
              <a:t>members only joining between Feb. 1 and June 30 </a:t>
            </a:r>
            <a:r>
              <a:rPr dirty="0" smtClean="0"/>
              <a:t> </a:t>
            </a:r>
            <a:endParaRPr lang="en-CA" dirty="0" smtClean="0"/>
          </a:p>
          <a:p>
            <a:r>
              <a:rPr dirty="0" smtClean="0">
                <a:solidFill>
                  <a:srgbClr val="00B0F0"/>
                </a:solidFill>
              </a:rPr>
              <a:t>Family</a:t>
            </a:r>
            <a:r>
              <a:rPr dirty="0" smtClean="0"/>
              <a:t> </a:t>
            </a:r>
            <a:r>
              <a:rPr dirty="0">
                <a:solidFill>
                  <a:srgbClr val="00B0F0"/>
                </a:solidFill>
              </a:rPr>
              <a:t>- $75</a:t>
            </a:r>
            <a:r>
              <a:rPr dirty="0"/>
              <a:t/>
            </a:r>
            <a:br>
              <a:rPr dirty="0"/>
            </a:br>
            <a:r>
              <a:rPr dirty="0"/>
              <a:t>	 </a:t>
            </a:r>
            <a:r>
              <a:rPr lang="en-CA" dirty="0" smtClean="0"/>
              <a:t>  $35 for n</a:t>
            </a:r>
            <a:r>
              <a:rPr dirty="0" err="1" smtClean="0"/>
              <a:t>ew</a:t>
            </a:r>
            <a:r>
              <a:rPr dirty="0" smtClean="0"/>
              <a:t> </a:t>
            </a:r>
            <a:r>
              <a:rPr dirty="0"/>
              <a:t>members only joining between Feb. 1 and June 30 </a:t>
            </a:r>
            <a:endParaRPr lang="en-CA" dirty="0" smtClean="0"/>
          </a:p>
          <a:p>
            <a:r>
              <a:rPr lang="en-CA" dirty="0" smtClean="0">
                <a:solidFill>
                  <a:srgbClr val="FF0000"/>
                </a:solidFill>
              </a:rPr>
              <a:t>NEW; </a:t>
            </a:r>
            <a:r>
              <a:rPr lang="en-CA" dirty="0" smtClean="0">
                <a:solidFill>
                  <a:srgbClr val="00B0F0"/>
                </a:solidFill>
              </a:rPr>
              <a:t>Online - $25 – Full online participation + outings</a:t>
            </a:r>
          </a:p>
          <a:p>
            <a:r>
              <a:rPr dirty="0" smtClean="0"/>
              <a:t>All </a:t>
            </a:r>
            <a:r>
              <a:rPr dirty="0"/>
              <a:t>returning members must pay full price </a:t>
            </a:r>
          </a:p>
          <a:p>
            <a:r>
              <a:rPr dirty="0"/>
              <a:t>Full payment is due before </a:t>
            </a:r>
            <a:r>
              <a:rPr lang="en-CA" dirty="0" smtClean="0"/>
              <a:t>end of </a:t>
            </a:r>
            <a:r>
              <a:rPr dirty="0" smtClean="0"/>
              <a:t>November </a:t>
            </a:r>
            <a:r>
              <a:rPr lang="en-CA" dirty="0" smtClean="0"/>
              <a:t>2023</a:t>
            </a:r>
          </a:p>
          <a:p>
            <a:r>
              <a:rPr lang="en-CA" dirty="0"/>
              <a:t>Access to “Members Only” section of website cut off </a:t>
            </a:r>
            <a:r>
              <a:rPr lang="en-CA" dirty="0" smtClean="0"/>
              <a:t>after November</a:t>
            </a:r>
            <a:endParaRPr dirty="0"/>
          </a:p>
          <a:p>
            <a:r>
              <a:rPr dirty="0"/>
              <a:t>Please pay online via PayPal using the CPOPC web site “How to Join” </a:t>
            </a:r>
            <a:r>
              <a:rPr dirty="0" smtClean="0"/>
              <a:t>page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835400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656692"/>
            <a:ext cx="8913130" cy="717550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2023-24 </a:t>
            </a:r>
            <a:r>
              <a:rPr lang="en-US" sz="3400" dirty="0"/>
              <a:t>Speaker and Topics Schedule</a:t>
            </a:r>
            <a:br>
              <a:rPr lang="en-US" sz="3400" dirty="0"/>
            </a:br>
            <a:r>
              <a:rPr lang="en-US" sz="2700" dirty="0"/>
              <a:t>Programs Director</a:t>
            </a:r>
            <a:r>
              <a:rPr lang="en-US" sz="3000" dirty="0"/>
              <a:t>; </a:t>
            </a:r>
            <a:r>
              <a:rPr lang="en-US" sz="2700" dirty="0"/>
              <a:t>Marianne </a:t>
            </a:r>
            <a:r>
              <a:rPr lang="en-US" sz="2700" dirty="0" err="1" smtClean="0"/>
              <a:t>Pethke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Workshops; Johan Carignan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34142" y="1859338"/>
            <a:ext cx="100475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Oct  – Dan Parent – </a:t>
            </a:r>
            <a:r>
              <a:rPr lang="en-CA" sz="3200" dirty="0" smtClean="0">
                <a:solidFill>
                  <a:srgbClr val="00B0F0"/>
                </a:solidFill>
              </a:rPr>
              <a:t>Nature/Wildlife</a:t>
            </a:r>
            <a:endParaRPr lang="en-CA" sz="3200" dirty="0">
              <a:solidFill>
                <a:srgbClr val="00B0F0"/>
              </a:solidFill>
            </a:endParaRPr>
          </a:p>
          <a:p>
            <a:r>
              <a:rPr lang="en-CA" sz="3200" dirty="0" smtClean="0">
                <a:solidFill>
                  <a:schemeClr val="bg1"/>
                </a:solidFill>
              </a:rPr>
              <a:t>Nov</a:t>
            </a:r>
            <a:r>
              <a:rPr lang="en-CA" sz="3200" dirty="0">
                <a:solidFill>
                  <a:schemeClr val="bg1"/>
                </a:solidFill>
              </a:rPr>
              <a:t> </a:t>
            </a:r>
            <a:r>
              <a:rPr lang="en-CA" sz="3200" dirty="0" smtClean="0">
                <a:solidFill>
                  <a:schemeClr val="bg1"/>
                </a:solidFill>
              </a:rPr>
              <a:t>– Gareth </a:t>
            </a:r>
            <a:r>
              <a:rPr lang="en-CA" sz="3200" dirty="0">
                <a:solidFill>
                  <a:schemeClr val="bg1"/>
                </a:solidFill>
              </a:rPr>
              <a:t>Jones – </a:t>
            </a:r>
            <a:r>
              <a:rPr lang="en-CA" sz="3200" dirty="0">
                <a:solidFill>
                  <a:srgbClr val="00B0F0"/>
                </a:solidFill>
              </a:rPr>
              <a:t>Creative Imagery</a:t>
            </a:r>
          </a:p>
          <a:p>
            <a:r>
              <a:rPr lang="en-CA" sz="3200" dirty="0">
                <a:solidFill>
                  <a:schemeClr val="bg1"/>
                </a:solidFill>
              </a:rPr>
              <a:t>Jan </a:t>
            </a:r>
            <a:r>
              <a:rPr lang="en-CA" sz="3200" dirty="0" smtClean="0">
                <a:solidFill>
                  <a:schemeClr val="bg1"/>
                </a:solidFill>
              </a:rPr>
              <a:t>–</a:t>
            </a:r>
          </a:p>
          <a:p>
            <a:r>
              <a:rPr lang="en-CA" sz="3200" dirty="0">
                <a:solidFill>
                  <a:schemeClr val="bg1"/>
                </a:solidFill>
              </a:rPr>
              <a:t>Feb </a:t>
            </a:r>
            <a:r>
              <a:rPr lang="en-CA" sz="3200" dirty="0" smtClean="0">
                <a:solidFill>
                  <a:schemeClr val="bg1"/>
                </a:solidFill>
              </a:rPr>
              <a:t>– Peter </a:t>
            </a:r>
            <a:r>
              <a:rPr lang="en-CA" sz="3200" dirty="0" err="1">
                <a:solidFill>
                  <a:schemeClr val="bg1"/>
                </a:solidFill>
              </a:rPr>
              <a:t>Fundarek</a:t>
            </a:r>
            <a:r>
              <a:rPr lang="en-CA" sz="3200" dirty="0">
                <a:solidFill>
                  <a:schemeClr val="bg1"/>
                </a:solidFill>
              </a:rPr>
              <a:t> </a:t>
            </a:r>
            <a:r>
              <a:rPr lang="en-CA" sz="3200" dirty="0" smtClean="0">
                <a:solidFill>
                  <a:schemeClr val="bg1"/>
                </a:solidFill>
              </a:rPr>
              <a:t>– </a:t>
            </a:r>
            <a:r>
              <a:rPr lang="en-CA" sz="3200" dirty="0" smtClean="0">
                <a:solidFill>
                  <a:srgbClr val="00B0F0"/>
                </a:solidFill>
              </a:rPr>
              <a:t>B2B; The Exposure Triangle</a:t>
            </a:r>
          </a:p>
          <a:p>
            <a:r>
              <a:rPr lang="en-CA" sz="3200" dirty="0" smtClean="0">
                <a:solidFill>
                  <a:schemeClr val="bg1"/>
                </a:solidFill>
              </a:rPr>
              <a:t>Mar </a:t>
            </a:r>
            <a:r>
              <a:rPr lang="en-CA" sz="3200" dirty="0">
                <a:solidFill>
                  <a:schemeClr val="bg1"/>
                </a:solidFill>
              </a:rPr>
              <a:t>– Mark Bowie – </a:t>
            </a:r>
            <a:r>
              <a:rPr lang="en-CA" sz="3200" dirty="0">
                <a:solidFill>
                  <a:srgbClr val="00B0F0"/>
                </a:solidFill>
              </a:rPr>
              <a:t>How to photograph trees and forests</a:t>
            </a:r>
          </a:p>
          <a:p>
            <a:r>
              <a:rPr lang="en-CA" sz="3200" dirty="0">
                <a:solidFill>
                  <a:schemeClr val="bg1"/>
                </a:solidFill>
              </a:rPr>
              <a:t>April – Mike Giovinazzo – </a:t>
            </a:r>
            <a:r>
              <a:rPr lang="en-CA" sz="3200" dirty="0">
                <a:solidFill>
                  <a:srgbClr val="00B0F0"/>
                </a:solidFill>
              </a:rPr>
              <a:t>One light portraits</a:t>
            </a:r>
          </a:p>
          <a:p>
            <a:r>
              <a:rPr lang="en-CA" sz="3200" dirty="0">
                <a:solidFill>
                  <a:schemeClr val="bg1"/>
                </a:solidFill>
              </a:rPr>
              <a:t>May – Mike Higgins </a:t>
            </a:r>
            <a:r>
              <a:rPr lang="en-CA" sz="3200" b="1" dirty="0">
                <a:solidFill>
                  <a:schemeClr val="bg1"/>
                </a:solidFill>
              </a:rPr>
              <a:t>-</a:t>
            </a:r>
            <a:r>
              <a:rPr lang="en-CA" sz="3200" dirty="0">
                <a:solidFill>
                  <a:schemeClr val="bg1"/>
                </a:solidFill>
              </a:rPr>
              <a:t> </a:t>
            </a:r>
            <a:r>
              <a:rPr lang="en-CA" sz="3200" dirty="0">
                <a:solidFill>
                  <a:srgbClr val="00B0F0"/>
                </a:solidFill>
              </a:rPr>
              <a:t>Landscape photography</a:t>
            </a:r>
          </a:p>
        </p:txBody>
      </p:sp>
    </p:spTree>
    <p:extLst>
      <p:ext uri="{BB962C8B-B14F-4D97-AF65-F5344CB8AC3E}">
        <p14:creationId xmlns:p14="http://schemas.microsoft.com/office/powerpoint/2010/main" val="4155446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656692"/>
            <a:ext cx="8913130" cy="717550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2023-24 Outings and Workshops Schedule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2700" dirty="0"/>
              <a:t>Programs Director</a:t>
            </a:r>
            <a:r>
              <a:rPr lang="en-US" sz="3000" dirty="0"/>
              <a:t>; </a:t>
            </a:r>
            <a:r>
              <a:rPr lang="en-US" sz="2700" dirty="0"/>
              <a:t>Marianne </a:t>
            </a:r>
            <a:r>
              <a:rPr lang="en-US" sz="2700" dirty="0" err="1" smtClean="0"/>
              <a:t>Pethke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Workshops; Johan Carignan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2370" y="1774371"/>
            <a:ext cx="104285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OUTINGS</a:t>
            </a:r>
            <a:endParaRPr lang="en-CA" sz="28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Oct - </a:t>
            </a:r>
            <a:r>
              <a:rPr lang="en-CA" sz="3200" dirty="0" smtClean="0">
                <a:solidFill>
                  <a:schemeClr val="bg1"/>
                </a:solidFill>
              </a:rPr>
              <a:t>	</a:t>
            </a:r>
            <a:r>
              <a:rPr lang="en-CA" sz="3200" dirty="0" smtClean="0">
                <a:solidFill>
                  <a:srgbClr val="00B0F0"/>
                </a:solidFill>
              </a:rPr>
              <a:t>Gatineau park </a:t>
            </a:r>
            <a:r>
              <a:rPr lang="en-CA" sz="3200" dirty="0">
                <a:solidFill>
                  <a:schemeClr val="bg1"/>
                </a:solidFill>
              </a:rPr>
              <a:t>for fall colours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Nov </a:t>
            </a:r>
            <a:r>
              <a:rPr lang="en-CA" sz="3200" dirty="0" smtClean="0">
                <a:solidFill>
                  <a:schemeClr val="bg1"/>
                </a:solidFill>
              </a:rPr>
              <a:t>-	 </a:t>
            </a:r>
            <a:r>
              <a:rPr lang="en-CA" sz="3200" dirty="0">
                <a:solidFill>
                  <a:srgbClr val="00B0F0"/>
                </a:solidFill>
              </a:rPr>
              <a:t>Scavenger Hunt</a:t>
            </a:r>
          </a:p>
          <a:p>
            <a:r>
              <a:rPr lang="en-CA" sz="3200" dirty="0">
                <a:solidFill>
                  <a:schemeClr val="bg1"/>
                </a:solidFill>
              </a:rPr>
              <a:t>Dec - </a:t>
            </a:r>
            <a:r>
              <a:rPr lang="en-CA" sz="3200" dirty="0" smtClean="0">
                <a:solidFill>
                  <a:srgbClr val="00B0F0"/>
                </a:solidFill>
              </a:rPr>
              <a:t>Christmas </a:t>
            </a:r>
            <a:r>
              <a:rPr lang="en-CA" sz="3200" dirty="0">
                <a:solidFill>
                  <a:srgbClr val="00B0F0"/>
                </a:solidFill>
              </a:rPr>
              <a:t>Lights </a:t>
            </a:r>
            <a:r>
              <a:rPr lang="en-CA" sz="3200" dirty="0">
                <a:solidFill>
                  <a:schemeClr val="bg1"/>
                </a:solidFill>
              </a:rPr>
              <a:t>downtown Ottawa</a:t>
            </a:r>
          </a:p>
          <a:p>
            <a:r>
              <a:rPr lang="en-CA" sz="3200" dirty="0">
                <a:solidFill>
                  <a:schemeClr val="bg1"/>
                </a:solidFill>
              </a:rPr>
              <a:t>Jan - </a:t>
            </a:r>
            <a:r>
              <a:rPr lang="en-CA" sz="3200" dirty="0" smtClean="0">
                <a:solidFill>
                  <a:schemeClr val="bg1"/>
                </a:solidFill>
              </a:rPr>
              <a:t>	</a:t>
            </a:r>
            <a:r>
              <a:rPr lang="en-CA" sz="3200" dirty="0" smtClean="0">
                <a:solidFill>
                  <a:srgbClr val="00B0F0"/>
                </a:solidFill>
              </a:rPr>
              <a:t>Winter</a:t>
            </a:r>
            <a:r>
              <a:rPr lang="en-CA" sz="3200" dirty="0" smtClean="0">
                <a:solidFill>
                  <a:schemeClr val="bg1"/>
                </a:solidFill>
              </a:rPr>
              <a:t> </a:t>
            </a:r>
            <a:r>
              <a:rPr lang="en-CA" sz="3200" dirty="0">
                <a:solidFill>
                  <a:schemeClr val="bg1"/>
                </a:solidFill>
              </a:rPr>
              <a:t>(organised by Marianne)</a:t>
            </a:r>
          </a:p>
          <a:p>
            <a:r>
              <a:rPr lang="en-CA" sz="3200" dirty="0">
                <a:solidFill>
                  <a:schemeClr val="bg1"/>
                </a:solidFill>
              </a:rPr>
              <a:t>Mar </a:t>
            </a:r>
            <a:r>
              <a:rPr lang="en-CA" sz="3200" dirty="0" smtClean="0">
                <a:solidFill>
                  <a:schemeClr val="bg1"/>
                </a:solidFill>
              </a:rPr>
              <a:t>-</a:t>
            </a:r>
            <a:r>
              <a:rPr lang="en-CA" sz="3200" dirty="0">
                <a:solidFill>
                  <a:schemeClr val="bg1"/>
                </a:solidFill>
              </a:rPr>
              <a:t> </a:t>
            </a:r>
            <a:r>
              <a:rPr lang="en-CA" sz="3200" dirty="0">
                <a:solidFill>
                  <a:srgbClr val="00B0F0"/>
                </a:solidFill>
              </a:rPr>
              <a:t>National Art Gallery/Architecture </a:t>
            </a:r>
            <a:r>
              <a:rPr lang="en-CA" sz="3200" dirty="0">
                <a:solidFill>
                  <a:schemeClr val="bg1"/>
                </a:solidFill>
              </a:rPr>
              <a:t>outing</a:t>
            </a:r>
          </a:p>
          <a:p>
            <a:r>
              <a:rPr lang="en-CA" sz="3200" dirty="0">
                <a:solidFill>
                  <a:schemeClr val="bg1"/>
                </a:solidFill>
              </a:rPr>
              <a:t>Jun - </a:t>
            </a:r>
            <a:r>
              <a:rPr lang="en-CA" sz="3200" dirty="0" smtClean="0">
                <a:solidFill>
                  <a:schemeClr val="bg1"/>
                </a:solidFill>
              </a:rPr>
              <a:t>	</a:t>
            </a:r>
            <a:r>
              <a:rPr lang="en-CA" sz="3200" dirty="0" smtClean="0">
                <a:solidFill>
                  <a:srgbClr val="00B0F0"/>
                </a:solidFill>
              </a:rPr>
              <a:t>Night </a:t>
            </a:r>
            <a:r>
              <a:rPr lang="en-CA" sz="3200" dirty="0">
                <a:solidFill>
                  <a:srgbClr val="00B0F0"/>
                </a:solidFill>
              </a:rPr>
              <a:t>Sky Photography </a:t>
            </a:r>
            <a:r>
              <a:rPr lang="en-CA" sz="3200" dirty="0">
                <a:solidFill>
                  <a:schemeClr val="bg1"/>
                </a:solidFill>
              </a:rPr>
              <a:t>Basics (how to get </a:t>
            </a:r>
            <a:r>
              <a:rPr lang="en-CA" sz="3200" dirty="0" smtClean="0">
                <a:solidFill>
                  <a:schemeClr val="bg1"/>
                </a:solidFill>
              </a:rPr>
              <a:t>stars </a:t>
            </a:r>
            <a:r>
              <a:rPr lang="en-CA" sz="3200" dirty="0">
                <a:solidFill>
                  <a:schemeClr val="bg1"/>
                </a:solidFill>
              </a:rPr>
              <a:t>in focus) </a:t>
            </a:r>
            <a:r>
              <a:rPr lang="en-CA" sz="3200" dirty="0" smtClean="0">
                <a:solidFill>
                  <a:schemeClr val="bg1"/>
                </a:solidFill>
              </a:rPr>
              <a:t>	outing to Petrie </a:t>
            </a:r>
            <a:r>
              <a:rPr lang="en-CA" sz="3200" dirty="0">
                <a:solidFill>
                  <a:schemeClr val="bg1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672615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656692"/>
            <a:ext cx="8913130" cy="717550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2023-24 Outings and Workshops Schedule</a:t>
            </a:r>
            <a:br>
              <a:rPr lang="en-US" sz="3400" dirty="0" smtClean="0"/>
            </a:br>
            <a:r>
              <a:rPr lang="en-US" sz="2700" dirty="0" smtClean="0"/>
              <a:t>Programs Director</a:t>
            </a:r>
            <a:r>
              <a:rPr lang="en-US" sz="3000" dirty="0" smtClean="0"/>
              <a:t>; </a:t>
            </a:r>
            <a:r>
              <a:rPr lang="en-US" sz="2700" dirty="0" smtClean="0"/>
              <a:t>Marianne </a:t>
            </a:r>
            <a:r>
              <a:rPr lang="en-US" sz="2700" dirty="0" err="1" smtClean="0"/>
              <a:t>Pethke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Workshops; Johan Carignan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6172" y="2011740"/>
            <a:ext cx="104938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</a:rPr>
              <a:t>WORKSHOPS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lang="en-CA" sz="2800" dirty="0">
                <a:solidFill>
                  <a:schemeClr val="bg1"/>
                </a:solidFill>
              </a:rPr>
              <a:t>17 Feb 24 - Manfred Mueller </a:t>
            </a:r>
            <a:r>
              <a:rPr lang="en-CA" sz="2800" dirty="0" smtClean="0">
                <a:solidFill>
                  <a:schemeClr val="bg1"/>
                </a:solidFill>
              </a:rPr>
              <a:t>- </a:t>
            </a:r>
            <a:r>
              <a:rPr lang="en-CA" sz="2800" dirty="0" smtClean="0">
                <a:solidFill>
                  <a:srgbClr val="00B0F0"/>
                </a:solidFill>
              </a:rPr>
              <a:t>Glass </a:t>
            </a:r>
            <a:r>
              <a:rPr lang="en-CA" sz="2800" dirty="0">
                <a:solidFill>
                  <a:srgbClr val="00B0F0"/>
                </a:solidFill>
              </a:rPr>
              <a:t>Tabletop </a:t>
            </a:r>
            <a:r>
              <a:rPr lang="en-CA" sz="2800" dirty="0">
                <a:solidFill>
                  <a:schemeClr val="bg1"/>
                </a:solidFill>
              </a:rPr>
              <a:t>Workshop </a:t>
            </a:r>
            <a:endParaRPr lang="en-CA" sz="2800" dirty="0" smtClean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lang="en-CA" sz="2800" dirty="0" smtClean="0">
                <a:solidFill>
                  <a:schemeClr val="bg1"/>
                </a:solidFill>
              </a:rPr>
              <a:t>20 </a:t>
            </a:r>
            <a:r>
              <a:rPr lang="en-CA" sz="2800" dirty="0">
                <a:solidFill>
                  <a:schemeClr val="bg1"/>
                </a:solidFill>
              </a:rPr>
              <a:t>Apr 24 - Adrian </a:t>
            </a:r>
            <a:r>
              <a:rPr lang="en-CA" sz="2800" dirty="0" err="1">
                <a:solidFill>
                  <a:schemeClr val="bg1"/>
                </a:solidFill>
              </a:rPr>
              <a:t>Duey</a:t>
            </a:r>
            <a:r>
              <a:rPr lang="en-CA" sz="2800" dirty="0">
                <a:solidFill>
                  <a:schemeClr val="bg1"/>
                </a:solidFill>
              </a:rPr>
              <a:t> </a:t>
            </a:r>
            <a:r>
              <a:rPr lang="en-CA" sz="2800" dirty="0" smtClean="0">
                <a:solidFill>
                  <a:schemeClr val="bg1"/>
                </a:solidFill>
              </a:rPr>
              <a:t>- </a:t>
            </a:r>
            <a:r>
              <a:rPr lang="en-CA" sz="2800" dirty="0">
                <a:solidFill>
                  <a:srgbClr val="00B0F0"/>
                </a:solidFill>
              </a:rPr>
              <a:t>Still Life and Food Lighting </a:t>
            </a:r>
            <a:r>
              <a:rPr lang="en-CA" sz="2800" dirty="0">
                <a:solidFill>
                  <a:schemeClr val="bg1"/>
                </a:solidFill>
              </a:rPr>
              <a:t>Workshop</a:t>
            </a:r>
          </a:p>
          <a:p>
            <a:pPr>
              <a:lnSpc>
                <a:spcPct val="125000"/>
              </a:lnSpc>
            </a:pPr>
            <a:r>
              <a:rPr lang="en-CA" sz="2800" dirty="0">
                <a:solidFill>
                  <a:schemeClr val="bg1"/>
                </a:solidFill>
              </a:rPr>
              <a:t>18 May 24 -  </a:t>
            </a:r>
            <a:r>
              <a:rPr lang="en-CA" sz="2800" dirty="0" err="1">
                <a:solidFill>
                  <a:schemeClr val="bg1"/>
                </a:solidFill>
              </a:rPr>
              <a:t>Suliman</a:t>
            </a:r>
            <a:r>
              <a:rPr lang="en-CA" sz="2800" dirty="0">
                <a:solidFill>
                  <a:schemeClr val="bg1"/>
                </a:solidFill>
              </a:rPr>
              <a:t> </a:t>
            </a:r>
            <a:r>
              <a:rPr lang="en-CA" sz="2800" dirty="0" err="1" smtClean="0">
                <a:solidFill>
                  <a:schemeClr val="bg1"/>
                </a:solidFill>
              </a:rPr>
              <a:t>Chadirji</a:t>
            </a:r>
            <a:r>
              <a:rPr lang="en-CA" sz="2800" dirty="0" smtClean="0">
                <a:solidFill>
                  <a:schemeClr val="bg1"/>
                </a:solidFill>
              </a:rPr>
              <a:t> -</a:t>
            </a:r>
            <a:r>
              <a:rPr lang="en-CA" sz="2800" dirty="0">
                <a:solidFill>
                  <a:schemeClr val="bg1"/>
                </a:solidFill>
              </a:rPr>
              <a:t> </a:t>
            </a:r>
            <a:r>
              <a:rPr lang="en-CA" sz="2800" dirty="0" smtClean="0">
                <a:solidFill>
                  <a:srgbClr val="00B0F0"/>
                </a:solidFill>
              </a:rPr>
              <a:t>Ambient </a:t>
            </a:r>
            <a:r>
              <a:rPr lang="en-CA" sz="2800" dirty="0">
                <a:solidFill>
                  <a:srgbClr val="00B0F0"/>
                </a:solidFill>
              </a:rPr>
              <a:t>Light Photography </a:t>
            </a:r>
            <a:r>
              <a:rPr lang="en-CA" sz="2800" dirty="0" smtClean="0">
                <a:solidFill>
                  <a:schemeClr val="bg1"/>
                </a:solidFill>
              </a:rPr>
              <a:t>(Downtown 		Ottawa </a:t>
            </a:r>
            <a:r>
              <a:rPr lang="en-CA" sz="2800" dirty="0">
                <a:solidFill>
                  <a:schemeClr val="bg1"/>
                </a:solidFill>
              </a:rPr>
              <a:t>in the </a:t>
            </a:r>
            <a:r>
              <a:rPr lang="en-CA" sz="2800" dirty="0" smtClean="0">
                <a:solidFill>
                  <a:schemeClr val="bg1"/>
                </a:solidFill>
              </a:rPr>
              <a:t>evening)</a:t>
            </a:r>
            <a:r>
              <a:rPr lang="en-CA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45438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2023-24 Calendar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" y="1614488"/>
            <a:ext cx="10625686" cy="4110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nterclub Competition News"/>
          <p:cNvSpPr txBox="1">
            <a:spLocks noGrp="1"/>
          </p:cNvSpPr>
          <p:nvPr>
            <p:ph type="title"/>
          </p:nvPr>
        </p:nvSpPr>
        <p:spPr>
          <a:xfrm>
            <a:off x="611953" y="425641"/>
            <a:ext cx="10533311" cy="907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200"/>
            </a:lvl1pPr>
          </a:lstStyle>
          <a:p>
            <a:r>
              <a:rPr lang="en-US" sz="3700" dirty="0"/>
              <a:t>Next Meeting</a:t>
            </a:r>
            <a:endParaRPr sz="2400" dirty="0"/>
          </a:p>
        </p:txBody>
      </p:sp>
      <p:sp>
        <p:nvSpPr>
          <p:cNvPr id="2" name="Rectangle 1"/>
          <p:cNvSpPr/>
          <p:nvPr/>
        </p:nvSpPr>
        <p:spPr>
          <a:xfrm>
            <a:off x="206830" y="1262911"/>
            <a:ext cx="10938434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lvl="1" algn="l"/>
            <a:r>
              <a:rPr lang="en-US" sz="3000" dirty="0" smtClean="0">
                <a:solidFill>
                  <a:srgbClr val="FF0000"/>
                </a:solidFill>
              </a:rPr>
              <a:t>18 November</a:t>
            </a:r>
            <a:endParaRPr lang="en-US" sz="3000" dirty="0" smtClean="0"/>
          </a:p>
          <a:p>
            <a:pPr lvl="1" algn="l"/>
            <a:r>
              <a:rPr lang="en-US" sz="3000" dirty="0" smtClean="0">
                <a:solidFill>
                  <a:schemeClr val="bg1"/>
                </a:solidFill>
              </a:rPr>
              <a:t>10am </a:t>
            </a:r>
            <a:r>
              <a:rPr lang="en-US" sz="3000" dirty="0" smtClean="0">
                <a:solidFill>
                  <a:srgbClr val="00B0F0"/>
                </a:solidFill>
              </a:rPr>
              <a:t>Online only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1" y="2344709"/>
            <a:ext cx="5222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chemeClr val="lt1"/>
              </a:buClr>
              <a:buSzPts val="4400"/>
            </a:pPr>
            <a:r>
              <a:rPr lang="en-CA" sz="24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Challenge: </a:t>
            </a:r>
            <a:r>
              <a:rPr lang="en-CA" sz="2400" dirty="0" smtClean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Trios </a:t>
            </a:r>
            <a:r>
              <a:rPr lang="en-CA" sz="2000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(submit </a:t>
            </a:r>
            <a:r>
              <a:rPr lang="en-CA" sz="20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</a:t>
            </a:r>
            <a:r>
              <a:rPr lang="en-CA" sz="2000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Sat, Nov 11)</a:t>
            </a:r>
            <a:endParaRPr lang="en-CA" sz="2000" dirty="0">
              <a:solidFill>
                <a:srgbClr val="FF0000"/>
              </a:solidFill>
            </a:endParaRPr>
          </a:p>
          <a:p>
            <a:pPr marL="0" lvl="1">
              <a:lnSpc>
                <a:spcPct val="150000"/>
              </a:lnSpc>
              <a:buClr>
                <a:schemeClr val="lt1"/>
              </a:buClr>
              <a:buSzPts val="4400"/>
            </a:pPr>
            <a:r>
              <a:rPr lang="en-CA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Technique: </a:t>
            </a:r>
            <a:r>
              <a:rPr lang="en-CA" sz="2400" dirty="0" smtClean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 Down</a:t>
            </a:r>
            <a:endParaRPr lang="en-CA" sz="2400" dirty="0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1">
              <a:lnSpc>
                <a:spcPct val="150000"/>
              </a:lnSpc>
              <a:buClr>
                <a:schemeClr val="lt1"/>
              </a:buClr>
              <a:buSzPts val="4400"/>
            </a:pPr>
            <a:r>
              <a:rPr lang="en-CA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101</a:t>
            </a:r>
            <a:r>
              <a:rPr lang="en-CA" sz="24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CA" sz="2400" dirty="0" smtClean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Guideline for Printing</a:t>
            </a:r>
            <a:endParaRPr lang="en-CA" sz="105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1893" y="5236029"/>
            <a:ext cx="5203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Featured Speaker; </a:t>
            </a:r>
            <a:r>
              <a:rPr lang="en-CA" sz="2800" dirty="0" smtClean="0">
                <a:solidFill>
                  <a:srgbClr val="00B0F0"/>
                </a:solidFill>
              </a:rPr>
              <a:t>Gareth P Jones</a:t>
            </a:r>
          </a:p>
          <a:p>
            <a:pPr algn="ctr"/>
            <a:r>
              <a:rPr lang="en-CA" sz="2400" dirty="0" smtClean="0">
                <a:solidFill>
                  <a:schemeClr val="bg1"/>
                </a:solidFill>
              </a:rPr>
              <a:t>Creative Imagery</a:t>
            </a:r>
            <a:endParaRPr lang="en-CA" sz="28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15" y="321129"/>
            <a:ext cx="49625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812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1FCD1D-F4ED-35D6-6BD1-F4F1AC52D2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861" y="297576"/>
            <a:ext cx="5010278" cy="6262847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4B0345-A762-7C04-E72D-C0FC941BB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526" y="354789"/>
            <a:ext cx="4098947" cy="6148422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6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43A555-439E-842C-932A-466FE445DC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89" y="367322"/>
            <a:ext cx="9674821" cy="6123355"/>
          </a:xfrm>
          <a:prstGeom prst="rect">
            <a:avLst/>
          </a:prstGeom>
          <a:ln w="22225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4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DRAFT-TemplateMonthlyMeetings-v2.potx" id="{C271BC67-3AAF-4F0F-B032-AEDAF985AD62}" vid="{3703DE97-5C90-45CB-899D-D64CE64C9F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1159</Words>
  <Application>Microsoft Office PowerPoint</Application>
  <PresentationFormat>Custom</PresentationFormat>
  <Paragraphs>222</Paragraphs>
  <Slides>65</Slides>
  <Notes>1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CPOPC October 2023 </vt:lpstr>
      <vt:lpstr>Welcome</vt:lpstr>
      <vt:lpstr>October 2023</vt:lpstr>
      <vt:lpstr>Summer 2023 missed contribution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Challenges and Competitions Award of excellence</vt:lpstr>
      <vt:lpstr>October challenge – Getting around </vt:lpstr>
      <vt:lpstr>November challenge – Trios </vt:lpstr>
      <vt:lpstr>Fall competition - Simplicity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101 – Blue  &amp; Golden Hours</vt:lpstr>
      <vt:lpstr>Golden hour</vt:lpstr>
      <vt:lpstr>Why I prefer morning blue hour</vt:lpstr>
      <vt:lpstr>Why I prefer pre-dawn over post-sunset</vt:lpstr>
      <vt:lpstr>PowerPoint Presentation</vt:lpstr>
      <vt:lpstr>PowerPoint Presentation</vt:lpstr>
      <vt:lpstr>PowerPoint Presentation</vt:lpstr>
      <vt:lpstr>Whoa, backup! Effective strategies for keeping your computer files safe​</vt:lpstr>
      <vt:lpstr>CPOPC online discussion forum</vt:lpstr>
      <vt:lpstr>CPOPC Communications Communications Director: John Ingold</vt:lpstr>
      <vt:lpstr>Annual Membership Fees; 2023-2024 Secretary and Treasurer;  Roger Regimbal </vt:lpstr>
      <vt:lpstr> 2023-24 Speaker and Topics Schedule Programs Director; Marianne Pethke Workshops; Johan Carignan </vt:lpstr>
      <vt:lpstr> 2023-24 Outings and Workshops Schedule Programs Director; Marianne Pethke Workshops; Johan Carignan </vt:lpstr>
      <vt:lpstr> 2023-24 Outings and Workshops Schedule Programs Director; Marianne Pethke Workshops; Johan Carignan </vt:lpstr>
      <vt:lpstr>2023-24 Calendar</vt:lpstr>
      <vt:lpstr>Next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CPOPC February 2023</dc:title>
  <dc:creator>Chris Taylor</dc:creator>
  <cp:lastModifiedBy>ALAN WHITE</cp:lastModifiedBy>
  <cp:revision>97</cp:revision>
  <cp:lastPrinted>2023-10-19T16:28:35Z</cp:lastPrinted>
  <dcterms:created xsi:type="dcterms:W3CDTF">2023-08-29T13:58:43Z</dcterms:created>
  <dcterms:modified xsi:type="dcterms:W3CDTF">2023-10-20T17:54:02Z</dcterms:modified>
</cp:coreProperties>
</file>