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i3Y6sCUF7RQYxC2u1vJW71iCmD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9" name="Google Shape;299;p26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6" name="Google Shape;306;p27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5" name="Google Shape;325;p29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1" name="Google Shape;331;p30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7" name="Google Shape;337;p31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3" name="Google Shape;343;p32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704533" y="4439166"/>
            <a:ext cx="5636400" cy="4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/>
              <a:t>I hope you all had a chance to use your imagination!  The topics were varied and thinking outside the box was not necessary but could be fun.</a:t>
            </a:r>
            <a:endParaRPr/>
          </a:p>
        </p:txBody>
      </p:sp>
      <p:sp>
        <p:nvSpPr>
          <p:cNvPr id="141" name="Google Shape;141;p6:notes"/>
          <p:cNvSpPr txBox="1"/>
          <p:nvPr>
            <p:ph idx="12" type="sldNum"/>
          </p:nvPr>
        </p:nvSpPr>
        <p:spPr>
          <a:xfrm>
            <a:off x="3990721" y="8876711"/>
            <a:ext cx="30531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325" lIns="92650" spcFirstLastPara="1" rIns="92650" wrap="square" tIns="46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704533" y="4439166"/>
            <a:ext cx="5636260" cy="420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325" lIns="92650" spcFirstLastPara="1" rIns="92650" wrap="square" tIns="4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406400" y="700088"/>
            <a:ext cx="6232525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subTitle"/>
          </p:nvPr>
        </p:nvSpPr>
        <p:spPr>
          <a:xfrm>
            <a:off x="1524000" y="5672380"/>
            <a:ext cx="9144000" cy="5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descr="A logo for a photographer&#10;&#10;Description automatically generated" id="21" name="Google Shape;2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4574" y="0"/>
            <a:ext cx="3223472" cy="161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/>
          <p:nvPr>
            <p:ph type="title"/>
          </p:nvPr>
        </p:nvSpPr>
        <p:spPr>
          <a:xfrm>
            <a:off x="603250" y="476250"/>
            <a:ext cx="4889500" cy="717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" type="body"/>
          </p:nvPr>
        </p:nvSpPr>
        <p:spPr>
          <a:xfrm>
            <a:off x="603250" y="1122981"/>
            <a:ext cx="4889500" cy="46739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2" type="body"/>
          </p:nvPr>
        </p:nvSpPr>
        <p:spPr>
          <a:xfrm>
            <a:off x="603250" y="2124252"/>
            <a:ext cx="4889500" cy="4128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8"/>
          <p:cNvSpPr/>
          <p:nvPr>
            <p:ph idx="3" type="pic"/>
          </p:nvPr>
        </p:nvSpPr>
        <p:spPr>
          <a:xfrm>
            <a:off x="3190100" y="631924"/>
            <a:ext cx="11264901" cy="5596736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0"/>
          <p:cNvSpPr txBox="1"/>
          <p:nvPr>
            <p:ph type="title"/>
          </p:nvPr>
        </p:nvSpPr>
        <p:spPr>
          <a:xfrm>
            <a:off x="603250" y="476250"/>
            <a:ext cx="10985500" cy="716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1" type="body"/>
          </p:nvPr>
        </p:nvSpPr>
        <p:spPr>
          <a:xfrm>
            <a:off x="603250" y="1122981"/>
            <a:ext cx="10985500" cy="46739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/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 sz="2800"/>
            </a:lvl2pPr>
            <a:lvl3pPr indent="-406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 sz="2800"/>
            </a:lvl3pPr>
            <a:lvl4pPr indent="-406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 sz="2800"/>
            </a:lvl4pPr>
            <a:lvl5pPr indent="-406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 sz="2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2" type="body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2" type="sldNum"/>
          </p:nvPr>
        </p:nvSpPr>
        <p:spPr>
          <a:xfrm>
            <a:off x="6000750" y="6540500"/>
            <a:ext cx="184253" cy="1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B0D10"/>
            </a:gs>
            <a:gs pos="100000">
              <a:srgbClr val="002060"/>
            </a:gs>
          </a:gsLst>
          <a:lin ang="30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26.jpg"/><Relationship Id="rId5" Type="http://schemas.openxmlformats.org/officeDocument/2006/relationships/image" Target="../media/image3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g"/><Relationship Id="rId4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Relationship Id="rId4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jpg"/><Relationship Id="rId4" Type="http://schemas.openxmlformats.org/officeDocument/2006/relationships/image" Target="../media/image4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Relationship Id="rId4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Relationship Id="rId4" Type="http://schemas.openxmlformats.org/officeDocument/2006/relationships/image" Target="../media/image41.png"/><Relationship Id="rId5" Type="http://schemas.openxmlformats.org/officeDocument/2006/relationships/image" Target="../media/image33.png"/><Relationship Id="rId6" Type="http://schemas.openxmlformats.org/officeDocument/2006/relationships/image" Target="../media/image4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9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23.jp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1524000" y="14652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CA"/>
              <a:t>CPOPC November 2023</a:t>
            </a:r>
            <a:br>
              <a:rPr lang="en-CA"/>
            </a:br>
            <a:endParaRPr sz="3600"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1524000" y="5672380"/>
            <a:ext cx="9144000" cy="50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CA"/>
              <a:t>November 18, 2023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9458" y="837488"/>
            <a:ext cx="8467660" cy="5645107"/>
          </a:xfrm>
          <a:prstGeom prst="rect">
            <a:avLst/>
          </a:prstGeom>
          <a:solidFill>
            <a:srgbClr val="ECECEC"/>
          </a:solidFill>
          <a:ln cap="sq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90" name="Google Shape;190;p10"/>
          <p:cNvSpPr txBox="1"/>
          <p:nvPr/>
        </p:nvSpPr>
        <p:spPr>
          <a:xfrm>
            <a:off x="561359" y="5889851"/>
            <a:ext cx="15980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0" i="0" lang="en-CA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Nicholas Ingold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3488" y="306488"/>
            <a:ext cx="6245024" cy="6245024"/>
          </a:xfrm>
          <a:prstGeom prst="rect">
            <a:avLst/>
          </a:prstGeom>
          <a:solidFill>
            <a:srgbClr val="ECECEC"/>
          </a:solidFill>
          <a:ln cap="sq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96" name="Google Shape;196;p11"/>
          <p:cNvSpPr txBox="1"/>
          <p:nvPr/>
        </p:nvSpPr>
        <p:spPr>
          <a:xfrm>
            <a:off x="632388" y="6151402"/>
            <a:ext cx="241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0" i="0" lang="en-CA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Johann Carignan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5359" y="305937"/>
            <a:ext cx="8821282" cy="6246125"/>
          </a:xfrm>
          <a:prstGeom prst="rect">
            <a:avLst/>
          </a:prstGeom>
          <a:solidFill>
            <a:srgbClr val="ECECEC"/>
          </a:solidFill>
          <a:ln cap="sq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02" name="Google Shape;202;p12"/>
          <p:cNvSpPr txBox="1"/>
          <p:nvPr/>
        </p:nvSpPr>
        <p:spPr>
          <a:xfrm>
            <a:off x="230738" y="6151952"/>
            <a:ext cx="15980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0" i="0" lang="en-CA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Alan White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4826" y="279775"/>
            <a:ext cx="8842347" cy="6155208"/>
          </a:xfrm>
          <a:prstGeom prst="rect">
            <a:avLst/>
          </a:prstGeom>
          <a:solidFill>
            <a:srgbClr val="ECECEC"/>
          </a:solidFill>
          <a:ln cap="sq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08" name="Google Shape;208;p13"/>
          <p:cNvSpPr txBox="1"/>
          <p:nvPr/>
        </p:nvSpPr>
        <p:spPr>
          <a:xfrm>
            <a:off x="230738" y="6151952"/>
            <a:ext cx="15980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0" i="0" lang="en-CA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Alan White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7166" y="256635"/>
            <a:ext cx="8832863" cy="5888575"/>
          </a:xfrm>
          <a:prstGeom prst="rect">
            <a:avLst/>
          </a:prstGeom>
          <a:solidFill>
            <a:srgbClr val="ECECEC"/>
          </a:solidFill>
          <a:ln cap="sq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14" name="Google Shape;214;p14"/>
          <p:cNvSpPr txBox="1"/>
          <p:nvPr/>
        </p:nvSpPr>
        <p:spPr>
          <a:xfrm>
            <a:off x="1897166" y="6317123"/>
            <a:ext cx="241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0" i="0" lang="en-CA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Marianne Pethke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0613" y="224801"/>
            <a:ext cx="9100026" cy="6066685"/>
          </a:xfrm>
          <a:prstGeom prst="rect">
            <a:avLst/>
          </a:prstGeom>
          <a:solidFill>
            <a:srgbClr val="ECECEC"/>
          </a:solidFill>
          <a:ln cap="sq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20" name="Google Shape;220;p15"/>
          <p:cNvSpPr txBox="1"/>
          <p:nvPr/>
        </p:nvSpPr>
        <p:spPr>
          <a:xfrm>
            <a:off x="1563881" y="6359852"/>
            <a:ext cx="15980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0" i="0" lang="en-CA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John Ingold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3237" y="160758"/>
            <a:ext cx="4805526" cy="653648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6"/>
          <p:cNvSpPr txBox="1"/>
          <p:nvPr/>
        </p:nvSpPr>
        <p:spPr>
          <a:xfrm>
            <a:off x="1862984" y="6297132"/>
            <a:ext cx="15980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0" i="0" lang="en-CA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Chris Taylor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419" y="338851"/>
            <a:ext cx="9618179" cy="5882866"/>
          </a:xfrm>
          <a:prstGeom prst="rect">
            <a:avLst/>
          </a:prstGeom>
          <a:solidFill>
            <a:srgbClr val="ECECEC"/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232" name="Google Shape;232;p17"/>
          <p:cNvSpPr txBox="1"/>
          <p:nvPr/>
        </p:nvSpPr>
        <p:spPr>
          <a:xfrm>
            <a:off x="1316052" y="6332684"/>
            <a:ext cx="17518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0" i="0" lang="en-CA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Lynda Buske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/>
        </p:nvSpPr>
        <p:spPr>
          <a:xfrm>
            <a:off x="598917" y="2602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 Technique: Panning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8"/>
          <p:cNvSpPr txBox="1"/>
          <p:nvPr/>
        </p:nvSpPr>
        <p:spPr>
          <a:xfrm>
            <a:off x="658737" y="1282125"/>
            <a:ext cx="5118219" cy="3498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CA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Panning combines a slow shutter speed with camera motion to create a sense of speed around a moving object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CA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typically keeps the subject in sharp focus while blurring the rest of the image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4888" y="800371"/>
            <a:ext cx="3077462" cy="3864235"/>
          </a:xfrm>
          <a:prstGeom prst="rect">
            <a:avLst/>
          </a:prstGeom>
          <a:noFill/>
          <a:ln cap="sq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pic>
        <p:nvPicPr>
          <p:cNvPr id="240" name="Google Shape;24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8232" y="2314404"/>
            <a:ext cx="2678272" cy="3348213"/>
          </a:xfrm>
          <a:prstGeom prst="rect">
            <a:avLst/>
          </a:prstGeom>
          <a:noFill/>
          <a:ln cap="sq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pic>
        <p:nvPicPr>
          <p:cNvPr id="241" name="Google Shape;24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737" y="3879150"/>
            <a:ext cx="4949070" cy="2783902"/>
          </a:xfrm>
          <a:prstGeom prst="rect">
            <a:avLst/>
          </a:prstGeom>
          <a:noFill/>
          <a:ln cap="sq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sp>
        <p:nvSpPr>
          <p:cNvPr id="242" name="Google Shape;242;p18"/>
          <p:cNvSpPr txBox="1"/>
          <p:nvPr/>
        </p:nvSpPr>
        <p:spPr>
          <a:xfrm>
            <a:off x="10397974" y="4800503"/>
            <a:ext cx="227057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0" i="0" lang="en-CA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Samuele Piccarini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5856717" y="1780838"/>
            <a:ext cx="155775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0" i="0" lang="en-CA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Sinor Iohamann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5776956" y="6324498"/>
            <a:ext cx="227057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0" i="0" lang="en-CA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Sora Sagano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8566504" y="5846832"/>
            <a:ext cx="32655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0" i="0" lang="en-CA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 by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0" i="0" lang="en-CA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CA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Wednesday, December 6</a:t>
            </a:r>
            <a:r>
              <a:rPr b="0" baseline="30000" i="0" lang="en-CA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CA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/>
          <p:nvPr>
            <p:ph type="title"/>
          </p:nvPr>
        </p:nvSpPr>
        <p:spPr>
          <a:xfrm>
            <a:off x="2128615" y="6202"/>
            <a:ext cx="840834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/>
              <a:t>Photo 101 – Blue  &amp; Golden Hours</a:t>
            </a:r>
            <a:endParaRPr/>
          </a:p>
        </p:txBody>
      </p:sp>
      <p:sp>
        <p:nvSpPr>
          <p:cNvPr id="251" name="Google Shape;251;p19"/>
          <p:cNvSpPr txBox="1"/>
          <p:nvPr>
            <p:ph idx="1" type="body"/>
          </p:nvPr>
        </p:nvSpPr>
        <p:spPr>
          <a:xfrm>
            <a:off x="1031192" y="1690688"/>
            <a:ext cx="10254241" cy="1156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CA"/>
              <a:t>T</a:t>
            </a:r>
            <a:r>
              <a:rPr b="0" i="0" lang="en-CA" sz="2800"/>
              <a:t>he blue hour arrives shortly before sunrise and after sunset, when the sun's position, just below the horizon, produces cooler tones.</a:t>
            </a:r>
            <a:endParaRPr b="0" i="0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52" name="Google Shape;2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4911" y="2785663"/>
            <a:ext cx="5560818" cy="370721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53" name="Google Shape;253;p19"/>
          <p:cNvSpPr txBox="1"/>
          <p:nvPr/>
        </p:nvSpPr>
        <p:spPr>
          <a:xfrm>
            <a:off x="1031192" y="1044357"/>
            <a:ext cx="29561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0" i="0" lang="en-CA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Blue Hour</a:t>
            </a:r>
            <a:endParaRPr b="0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/>
              <a:t>Welcome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555342" y="1825625"/>
            <a:ext cx="476349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Acknowledgement of guests and prospective members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Break between 11am &amp; 11:30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Please be respectful of others but do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>
                <a:solidFill>
                  <a:srgbClr val="00B0F0"/>
                </a:solidFill>
              </a:rPr>
              <a:t>join in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>
                <a:solidFill>
                  <a:srgbClr val="00B0F0"/>
                </a:solidFill>
              </a:rPr>
              <a:t>ask questions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>
                <a:solidFill>
                  <a:srgbClr val="00B0F0"/>
                </a:solidFill>
              </a:rPr>
              <a:t>participate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08" name="Google Shape;108;p2"/>
          <p:cNvSpPr txBox="1"/>
          <p:nvPr/>
        </p:nvSpPr>
        <p:spPr>
          <a:xfrm>
            <a:off x="7851216" y="5095875"/>
            <a:ext cx="33311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C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Yoline Joseph-Hoskin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cpopc.ca/wp-content/uploads/2023/10/Yoline-Joseph-Hoskin_Getting-Around_20230730_8500536.jpg"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2028" y="395288"/>
            <a:ext cx="6473511" cy="4624388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>
            <p:ph type="title"/>
          </p:nvPr>
        </p:nvSpPr>
        <p:spPr>
          <a:xfrm>
            <a:off x="932204" y="3736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/>
              <a:t>Golden hour</a:t>
            </a:r>
            <a:endParaRPr/>
          </a:p>
        </p:txBody>
      </p:sp>
      <p:sp>
        <p:nvSpPr>
          <p:cNvPr id="259" name="Google Shape;259;p20"/>
          <p:cNvSpPr txBox="1"/>
          <p:nvPr>
            <p:ph idx="1" type="body"/>
          </p:nvPr>
        </p:nvSpPr>
        <p:spPr>
          <a:xfrm>
            <a:off x="932204" y="1519772"/>
            <a:ext cx="10515600" cy="4017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CA"/>
              <a:t>T</a:t>
            </a:r>
            <a:r>
              <a:rPr b="0" i="0" lang="en-CA"/>
              <a:t>he period of time just after sunrise or just before sunset when the light is infused with red and gold tones.</a:t>
            </a:r>
            <a:endParaRPr/>
          </a:p>
        </p:txBody>
      </p:sp>
      <p:pic>
        <p:nvPicPr>
          <p:cNvPr id="260" name="Google Shape;2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1922" y="2704077"/>
            <a:ext cx="6468156" cy="390039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/>
          <p:nvPr>
            <p:ph type="title"/>
          </p:nvPr>
        </p:nvSpPr>
        <p:spPr>
          <a:xfrm>
            <a:off x="838200" y="3565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 sz="4400"/>
              <a:t>Why I prefer morning blue hour</a:t>
            </a:r>
            <a:endParaRPr/>
          </a:p>
        </p:txBody>
      </p:sp>
      <p:sp>
        <p:nvSpPr>
          <p:cNvPr id="266" name="Google Shape;266;p21"/>
          <p:cNvSpPr txBox="1"/>
          <p:nvPr>
            <p:ph idx="1" type="body"/>
          </p:nvPr>
        </p:nvSpPr>
        <p:spPr>
          <a:xfrm>
            <a:off x="1003419" y="1682142"/>
            <a:ext cx="509258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 sz="2800"/>
              <a:t>Dew, mist, fog, frost more likely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 sz="2800"/>
              <a:t>Few or no people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Feel safer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67" name="Google Shape;2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0082" y="1599450"/>
            <a:ext cx="4747901" cy="474790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68" name="Google Shape;26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7460" y="3515525"/>
            <a:ext cx="3264021" cy="311408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 sz="4400"/>
              <a:t>Why I prefer pre-dawn over post-sunset</a:t>
            </a:r>
            <a:endParaRPr/>
          </a:p>
        </p:txBody>
      </p:sp>
      <p:sp>
        <p:nvSpPr>
          <p:cNvPr id="274" name="Google Shape;274;p22"/>
          <p:cNvSpPr txBox="1"/>
          <p:nvPr>
            <p:ph idx="1" type="body"/>
          </p:nvPr>
        </p:nvSpPr>
        <p:spPr>
          <a:xfrm>
            <a:off x="838200" y="15881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Still water for reflections (no wind, no motor boats)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Small water craft (canoes, kayaks)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 sz="2800"/>
              <a:t>No traffic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 sz="2800"/>
              <a:t>Lots of parking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75" name="Google Shape;2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8893" y="2794805"/>
            <a:ext cx="7371460" cy="386285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329" y="285023"/>
            <a:ext cx="5873089" cy="367168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81" name="Google Shape;28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0664" y="2512464"/>
            <a:ext cx="6306176" cy="416306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82" name="Google Shape;282;p23"/>
          <p:cNvSpPr txBox="1"/>
          <p:nvPr/>
        </p:nvSpPr>
        <p:spPr>
          <a:xfrm>
            <a:off x="6173584" y="613914"/>
            <a:ext cx="29824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0" i="0" lang="en-CA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Mid-morning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3"/>
          <p:cNvSpPr txBox="1"/>
          <p:nvPr/>
        </p:nvSpPr>
        <p:spPr>
          <a:xfrm>
            <a:off x="2153541" y="5848932"/>
            <a:ext cx="32506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0" i="0" lang="en-CA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Evening golden hour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2897" y="2055938"/>
            <a:ext cx="7632115" cy="458569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89" name="Google Shape;28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988" y="280631"/>
            <a:ext cx="3778366" cy="468447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90" name="Google Shape;290;p24"/>
          <p:cNvSpPr txBox="1"/>
          <p:nvPr/>
        </p:nvSpPr>
        <p:spPr>
          <a:xfrm>
            <a:off x="4879647" y="820396"/>
            <a:ext cx="650335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0" i="0" lang="en-CA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Prefer morning golden hour for active birds and catching mist… if you are quick!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/>
          <p:nvPr/>
        </p:nvSpPr>
        <p:spPr>
          <a:xfrm>
            <a:off x="4251532" y="282012"/>
            <a:ext cx="36889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0" i="0" lang="en-CA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Golds look even golder! 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0880" y="1027632"/>
            <a:ext cx="8270240" cy="54864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/>
          <p:nvPr>
            <p:ph type="title"/>
          </p:nvPr>
        </p:nvSpPr>
        <p:spPr>
          <a:xfrm>
            <a:off x="771524" y="927100"/>
            <a:ext cx="111433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CA" sz="3200"/>
              <a:t>Whoa, backup!</a:t>
            </a:r>
            <a:br>
              <a:rPr lang="en-CA" sz="3200"/>
            </a:br>
            <a:r>
              <a:rPr i="1" lang="en-CA" sz="2800"/>
              <a:t>Effective strategies for keeping your computer files safe</a:t>
            </a:r>
            <a:r>
              <a:rPr i="1" lang="en-CA" sz="3200"/>
              <a:t>​</a:t>
            </a:r>
            <a:endParaRPr i="1" sz="3200"/>
          </a:p>
        </p:txBody>
      </p:sp>
      <p:sp>
        <p:nvSpPr>
          <p:cNvPr id="302" name="Google Shape;302;p26"/>
          <p:cNvSpPr txBox="1"/>
          <p:nvPr>
            <p:ph idx="1" type="body"/>
          </p:nvPr>
        </p:nvSpPr>
        <p:spPr>
          <a:xfrm>
            <a:off x="819149" y="2139950"/>
            <a:ext cx="11244943" cy="403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CA" sz="2000"/>
              <a:t>Think about everything that is on your PC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CA" sz="2000"/>
              <a:t>all your photos and videos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CA" sz="2000"/>
              <a:t>tax records, documents, music…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CA" sz="2000"/>
              <a:t>If the files don’t exist anywhere else, you </a:t>
            </a:r>
            <a:r>
              <a:rPr i="1" lang="en-CA" sz="2000"/>
              <a:t>really</a:t>
            </a:r>
            <a:r>
              <a:rPr lang="en-CA" sz="2000"/>
              <a:t> should think about backup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Char char="•"/>
            </a:pPr>
            <a:r>
              <a:rPr lang="en-CA" sz="2400">
                <a:solidFill>
                  <a:srgbClr val="00B0F0"/>
                </a:solidFill>
              </a:rPr>
              <a:t>Chris Taylor is giving free presentations through the Ottawa Public Library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CA" sz="2000"/>
              <a:t>North Gloucester branch, Tuesday November 21 at 6:00pm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CA" sz="2000"/>
              <a:t>St-Laurent branch, Monday December 11 at 6:00pm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CA" sz="2000"/>
              <a:t>Ruth E. Dickinson, Wednesday December 13 at 2:00pm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 sz="2400"/>
              <a:t>Register for free at </a:t>
            </a:r>
            <a:r>
              <a:rPr lang="en-CA" sz="2400">
                <a:solidFill>
                  <a:srgbClr val="00B0F0"/>
                </a:solidFill>
              </a:rPr>
              <a:t>https://biblioottawalibrary.ca/en/program?text=whoa</a:t>
            </a:r>
            <a:endParaRPr sz="2400">
              <a:solidFill>
                <a:srgbClr val="00B0F0"/>
              </a:solidFill>
            </a:endParaRPr>
          </a:p>
        </p:txBody>
      </p:sp>
      <p:sp>
        <p:nvSpPr>
          <p:cNvPr id="303" name="Google Shape;303;p26"/>
          <p:cNvSpPr txBox="1"/>
          <p:nvPr/>
        </p:nvSpPr>
        <p:spPr>
          <a:xfrm>
            <a:off x="695325" y="444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Notices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 txBox="1"/>
          <p:nvPr>
            <p:ph type="title"/>
          </p:nvPr>
        </p:nvSpPr>
        <p:spPr>
          <a:xfrm>
            <a:off x="771524" y="927100"/>
            <a:ext cx="111433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CA" sz="4000"/>
              <a:t>CAPA Membership</a:t>
            </a:r>
            <a:endParaRPr i="1" sz="4000"/>
          </a:p>
        </p:txBody>
      </p:sp>
      <p:sp>
        <p:nvSpPr>
          <p:cNvPr id="309" name="Google Shape;309;p27"/>
          <p:cNvSpPr txBox="1"/>
          <p:nvPr/>
        </p:nvSpPr>
        <p:spPr>
          <a:xfrm>
            <a:off x="695325" y="444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Notices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7"/>
          <p:cNvSpPr txBox="1"/>
          <p:nvPr/>
        </p:nvSpPr>
        <p:spPr>
          <a:xfrm>
            <a:off x="695325" y="2152650"/>
            <a:ext cx="4638675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CA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CPOPC is becoming a member of CAPA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CA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now entitles our members to a free limited membership in CAPA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CA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have to register yourself as a member of a CAPA club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CA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will be able to read the Canadian Photography magazine and submit articles to it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568" y="1282700"/>
            <a:ext cx="5479082" cy="49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1250" y="292893"/>
            <a:ext cx="548640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/>
              <a:t>CPOPC Communications</a:t>
            </a:r>
            <a:br>
              <a:rPr lang="en-CA"/>
            </a:br>
            <a:r>
              <a:rPr lang="en-CA" sz="3200"/>
              <a:t>Communications Director: John Ingold</a:t>
            </a:r>
            <a:endParaRPr/>
          </a:p>
        </p:txBody>
      </p:sp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732971" y="1825625"/>
            <a:ext cx="10620829" cy="4850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Monthly Newsletter + deadline reminders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Facebook: </a:t>
            </a:r>
            <a:r>
              <a:rPr lang="en-CA">
                <a:solidFill>
                  <a:srgbClr val="FFFF00"/>
                </a:solidFill>
              </a:rPr>
              <a:t>Orleans Photo Club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Challenge and Competition winners’ photos, event updates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https://www.facebook.com/CPOPC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Instagram: </a:t>
            </a:r>
            <a:r>
              <a:rPr lang="en-CA">
                <a:solidFill>
                  <a:srgbClr val="FFFF00"/>
                </a:solidFill>
              </a:rPr>
              <a:t>Orleans_Photo_Club</a:t>
            </a:r>
            <a:endParaRPr>
              <a:solidFill>
                <a:srgbClr val="FFFF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Member contributions photos, event updates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https://www.instagram.com/orleans_photo_club/?hl=en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Thank you to Trish Parsons for helping post member contributions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Twitter: </a:t>
            </a:r>
            <a:r>
              <a:rPr lang="en-CA">
                <a:solidFill>
                  <a:srgbClr val="FFFF00"/>
                </a:solidFill>
              </a:rPr>
              <a:t>OrleansPhotoClb</a:t>
            </a:r>
            <a:endParaRPr>
              <a:solidFill>
                <a:srgbClr val="FFFF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Deadlines, event updates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https://twitter.com/OrleansPhotoClb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blue circle with a white letter f in it&#10;&#10;Description automatically generated" id="319" name="Google Shape;3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3246" y="2365340"/>
            <a:ext cx="1203160" cy="1092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camera&#10;&#10;Description automatically generated" id="320" name="Google Shape;32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3246" y="3733488"/>
            <a:ext cx="1203160" cy="1203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bird on a blue background&#10;&#10;Description automatically generated" id="321" name="Google Shape;32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71254" y="5430631"/>
            <a:ext cx="1105152" cy="110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5089" y="409826"/>
            <a:ext cx="3771900" cy="11856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 txBox="1"/>
          <p:nvPr>
            <p:ph type="title"/>
          </p:nvPr>
        </p:nvSpPr>
        <p:spPr>
          <a:xfrm>
            <a:off x="603250" y="922565"/>
            <a:ext cx="10985500" cy="716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CA" sz="4900"/>
              <a:t>A</a:t>
            </a:r>
            <a:r>
              <a:rPr lang="en-CA" sz="4000"/>
              <a:t>nnual Membership Fees; 2023-2024</a:t>
            </a:r>
            <a:br>
              <a:rPr lang="en-CA" sz="3700"/>
            </a:br>
            <a:r>
              <a:rPr lang="en-CA" sz="2700"/>
              <a:t>Secretary and Treasurer:  Roger Regimbal</a:t>
            </a:r>
            <a:br>
              <a:rPr lang="en-CA" sz="3400"/>
            </a:br>
            <a:endParaRPr b="0"/>
          </a:p>
        </p:txBody>
      </p:sp>
      <p:sp>
        <p:nvSpPr>
          <p:cNvPr id="328" name="Google Shape;328;p29"/>
          <p:cNvSpPr txBox="1"/>
          <p:nvPr>
            <p:ph idx="2" type="body"/>
          </p:nvPr>
        </p:nvSpPr>
        <p:spPr>
          <a:xfrm>
            <a:off x="603250" y="2031572"/>
            <a:ext cx="10985500" cy="464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Char char="•"/>
            </a:pPr>
            <a:r>
              <a:rPr lang="en-CA">
                <a:solidFill>
                  <a:srgbClr val="00B0F0"/>
                </a:solidFill>
              </a:rPr>
              <a:t>Individual:	$50 </a:t>
            </a:r>
            <a:br>
              <a:rPr lang="en-CA"/>
            </a:br>
            <a:r>
              <a:rPr lang="en-CA"/>
              <a:t>		$25 for new members only joining between Feb. 1 and June 30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Char char="•"/>
            </a:pPr>
            <a:r>
              <a:rPr lang="en-CA">
                <a:solidFill>
                  <a:srgbClr val="00B0F0"/>
                </a:solidFill>
              </a:rPr>
              <a:t>Family:	$75</a:t>
            </a:r>
            <a:br>
              <a:rPr lang="en-CA"/>
            </a:br>
            <a:r>
              <a:rPr lang="en-CA"/>
              <a:t>		$35 for new members only joining between Feb. 1 and June 30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CA">
                <a:solidFill>
                  <a:srgbClr val="FF0000"/>
                </a:solidFill>
              </a:rPr>
              <a:t>NEW</a:t>
            </a:r>
            <a:br>
              <a:rPr lang="en-CA">
                <a:solidFill>
                  <a:srgbClr val="00B0F0"/>
                </a:solidFill>
              </a:rPr>
            </a:br>
            <a:r>
              <a:rPr lang="en-CA">
                <a:solidFill>
                  <a:srgbClr val="00B0F0"/>
                </a:solidFill>
              </a:rPr>
              <a:t>Online	$25 – full </a:t>
            </a:r>
            <a:r>
              <a:rPr i="1" lang="en-CA">
                <a:solidFill>
                  <a:srgbClr val="FFFF00"/>
                </a:solidFill>
              </a:rPr>
              <a:t>online</a:t>
            </a:r>
            <a:r>
              <a:rPr lang="en-CA">
                <a:solidFill>
                  <a:srgbClr val="00B0F0"/>
                </a:solidFill>
              </a:rPr>
              <a:t> participation + outings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/>
              <a:t>All returning members must pay full price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/>
              <a:t>Full payment is due before end of November 2023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/>
              <a:t>Access to “Members Only” section of website cut off after November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/>
              <a:t>Please pay online via PayPal using the CPOPC web site “How to Join” page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81069"/>
              <a:buFont typeface="Calibri"/>
              <a:buNone/>
            </a:pPr>
            <a:r>
              <a:rPr lang="en-CA"/>
              <a:t>November 2023</a:t>
            </a:r>
            <a:br>
              <a:rPr lang="en-CA"/>
            </a:br>
            <a:r>
              <a:rPr lang="en-CA" sz="2700"/>
              <a:t>Agenda topics</a:t>
            </a:r>
            <a:br>
              <a:rPr lang="en-CA" sz="2700"/>
            </a:br>
            <a:endParaRPr sz="2700"/>
          </a:p>
        </p:txBody>
      </p:sp>
      <p:sp>
        <p:nvSpPr>
          <p:cNvPr id="115" name="Google Shape;115;p3"/>
          <p:cNvSpPr txBox="1"/>
          <p:nvPr>
            <p:ph idx="1" type="body"/>
          </p:nvPr>
        </p:nvSpPr>
        <p:spPr>
          <a:xfrm>
            <a:off x="374073" y="1825625"/>
            <a:ext cx="1097972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858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Featured speaker</a:t>
            </a:r>
            <a:endParaRPr/>
          </a:p>
          <a:p>
            <a:pPr indent="-228600" lvl="1" marL="6858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Break </a:t>
            </a:r>
            <a:endParaRPr/>
          </a:p>
          <a:p>
            <a:pPr indent="-228600" lvl="1" marL="6858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November Challenge and Critique</a:t>
            </a:r>
            <a:endParaRPr/>
          </a:p>
          <a:p>
            <a:pPr indent="-228600" lvl="1" marL="6858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Scavenger Hunt</a:t>
            </a:r>
            <a:endParaRPr/>
          </a:p>
          <a:p>
            <a:pPr indent="-228600" lvl="1" marL="6858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November Technique: Looking Down</a:t>
            </a:r>
            <a:endParaRPr/>
          </a:p>
          <a:p>
            <a:pPr indent="-228600" lvl="1" marL="6858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December Technique announcement</a:t>
            </a:r>
            <a:endParaRPr/>
          </a:p>
          <a:p>
            <a:pPr indent="-228600" lvl="1" marL="6858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Photo 101: Blue hour and Golden Hour</a:t>
            </a:r>
            <a:endParaRPr/>
          </a:p>
          <a:p>
            <a:pPr indent="-228600" lvl="1" marL="6858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Notices </a:t>
            </a:r>
            <a:endParaRPr/>
          </a:p>
          <a:p>
            <a:pPr indent="-228600" lvl="1" marL="6858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CA"/>
              <a:t>Next Meeting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116" name="Google Shape;116;p3"/>
          <p:cNvSpPr txBox="1"/>
          <p:nvPr/>
        </p:nvSpPr>
        <p:spPr>
          <a:xfrm>
            <a:off x="6433966" y="5311197"/>
            <a:ext cx="520337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C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Featured Speaker: Gareth Jones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CA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Creative Imagery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0231" y="364792"/>
            <a:ext cx="4830842" cy="478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"/>
          <p:cNvSpPr txBox="1"/>
          <p:nvPr>
            <p:ph type="title"/>
          </p:nvPr>
        </p:nvSpPr>
        <p:spPr>
          <a:xfrm>
            <a:off x="875420" y="656692"/>
            <a:ext cx="8913130" cy="717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CA" sz="3400"/>
            </a:br>
            <a:r>
              <a:rPr lang="en-CA" sz="3400"/>
              <a:t>2023-24 Speaker and Topics Schedule</a:t>
            </a:r>
            <a:br>
              <a:rPr lang="en-CA" sz="3400"/>
            </a:br>
            <a:r>
              <a:rPr lang="en-CA" sz="2700"/>
              <a:t>Programs Director</a:t>
            </a:r>
            <a:r>
              <a:rPr lang="en-CA" sz="3000"/>
              <a:t>: </a:t>
            </a:r>
            <a:r>
              <a:rPr lang="en-CA" sz="2700"/>
              <a:t>Marianne Pethke</a:t>
            </a:r>
            <a:br>
              <a:rPr lang="en-CA" sz="2700"/>
            </a:br>
            <a:r>
              <a:rPr lang="en-CA" sz="2700"/>
              <a:t>Workshops: Johan Carignan</a:t>
            </a:r>
            <a:br>
              <a:rPr lang="en-CA"/>
            </a:br>
            <a:endParaRPr/>
          </a:p>
        </p:txBody>
      </p:sp>
      <p:sp>
        <p:nvSpPr>
          <p:cNvPr id="334" name="Google Shape;334;p30"/>
          <p:cNvSpPr/>
          <p:nvPr/>
        </p:nvSpPr>
        <p:spPr>
          <a:xfrm>
            <a:off x="1034142" y="1859338"/>
            <a:ext cx="10795001" cy="353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	Dan Parent		</a:t>
            </a:r>
            <a:r>
              <a:rPr b="0" i="0" lang="en-CA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Nature/Wildlife</a:t>
            </a:r>
            <a:endParaRPr b="0" i="0" sz="32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November	Gareth Jones	</a:t>
            </a:r>
            <a:r>
              <a:rPr b="0" i="0" lang="en-CA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Creative Imagery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January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February	Peter Fundarek	</a:t>
            </a:r>
            <a:r>
              <a:rPr b="0" i="0" lang="en-CA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B2B: The Exposure Triangle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	Mark Bowie	</a:t>
            </a:r>
            <a:r>
              <a:rPr b="0" i="0" lang="en-CA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How to photograph trees &amp; forests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April		Mike Giovinazzo	</a:t>
            </a:r>
            <a:r>
              <a:rPr b="0" i="0" lang="en-CA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One light portraits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		Mike Higgins	</a:t>
            </a:r>
            <a:r>
              <a:rPr b="0" i="0" lang="en-CA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Landscape photography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/>
          <p:nvPr>
            <p:ph type="title"/>
          </p:nvPr>
        </p:nvSpPr>
        <p:spPr>
          <a:xfrm>
            <a:off x="875420" y="656692"/>
            <a:ext cx="8913130" cy="717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CA" sz="3400"/>
            </a:br>
            <a:r>
              <a:rPr lang="en-CA" sz="3400"/>
              <a:t>2023-24 Outings and Workshops Schedule</a:t>
            </a:r>
            <a:br>
              <a:rPr lang="en-CA" sz="3400"/>
            </a:br>
            <a:r>
              <a:rPr lang="en-CA" sz="2700"/>
              <a:t>Programs Director</a:t>
            </a:r>
            <a:r>
              <a:rPr lang="en-CA" sz="3000"/>
              <a:t>: </a:t>
            </a:r>
            <a:r>
              <a:rPr lang="en-CA" sz="2700"/>
              <a:t>Marianne Pethke</a:t>
            </a:r>
            <a:br>
              <a:rPr lang="en-CA" sz="2700"/>
            </a:br>
            <a:r>
              <a:rPr lang="en-CA" sz="2700"/>
              <a:t>Workshops: Johan Carignan</a:t>
            </a:r>
            <a:br>
              <a:rPr lang="en-CA"/>
            </a:br>
            <a:endParaRPr/>
          </a:p>
        </p:txBody>
      </p:sp>
      <p:sp>
        <p:nvSpPr>
          <p:cNvPr id="340" name="Google Shape;340;p31"/>
          <p:cNvSpPr/>
          <p:nvPr/>
        </p:nvSpPr>
        <p:spPr>
          <a:xfrm>
            <a:off x="1012370" y="1774371"/>
            <a:ext cx="1042851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-C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OUTINGS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	</a:t>
            </a:r>
            <a:r>
              <a:rPr b="0" i="0" lang="en-CA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Gatineau park </a:t>
            </a: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fall colours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November	</a:t>
            </a:r>
            <a:r>
              <a:rPr b="0" i="0" lang="en-CA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Scavenger Hunt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	</a:t>
            </a:r>
            <a:r>
              <a:rPr b="0" i="0" lang="en-CA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Christmas Lights </a:t>
            </a: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downtown Ottawa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January	</a:t>
            </a:r>
            <a:r>
              <a:rPr b="0" i="0" lang="en-CA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Winter</a:t>
            </a: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(organised by Marianne)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	</a:t>
            </a:r>
            <a:r>
              <a:rPr b="0" i="0" lang="en-CA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National Art Gallery/Architecture </a:t>
            </a: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		</a:t>
            </a:r>
            <a:r>
              <a:rPr b="0" i="0" lang="en-CA" sz="3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Night Sky Photography </a:t>
            </a: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(how to get stars in focus)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CA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outing to Petrie Island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"/>
          <p:cNvSpPr txBox="1"/>
          <p:nvPr>
            <p:ph type="title"/>
          </p:nvPr>
        </p:nvSpPr>
        <p:spPr>
          <a:xfrm>
            <a:off x="875420" y="656692"/>
            <a:ext cx="8913130" cy="717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CA" sz="3400"/>
            </a:br>
            <a:r>
              <a:rPr lang="en-CA" sz="3400"/>
              <a:t>2023-24 Outings and Workshops Schedule</a:t>
            </a:r>
            <a:br>
              <a:rPr lang="en-CA" sz="3400"/>
            </a:br>
            <a:r>
              <a:rPr lang="en-CA" sz="2700"/>
              <a:t>Programs Director</a:t>
            </a:r>
            <a:r>
              <a:rPr lang="en-CA" sz="3000"/>
              <a:t>: </a:t>
            </a:r>
            <a:r>
              <a:rPr lang="en-CA" sz="2700"/>
              <a:t>Marianne Pethke</a:t>
            </a:r>
            <a:br>
              <a:rPr lang="en-CA" sz="2700"/>
            </a:br>
            <a:r>
              <a:rPr lang="en-CA" sz="2700"/>
              <a:t>Workshops: Johan Carignan</a:t>
            </a:r>
            <a:br>
              <a:rPr lang="en-CA"/>
            </a:br>
            <a:endParaRPr/>
          </a:p>
        </p:txBody>
      </p:sp>
      <p:sp>
        <p:nvSpPr>
          <p:cNvPr id="346" name="Google Shape;346;p32"/>
          <p:cNvSpPr/>
          <p:nvPr/>
        </p:nvSpPr>
        <p:spPr>
          <a:xfrm>
            <a:off x="936172" y="2011740"/>
            <a:ext cx="11040238" cy="3108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-C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WORKSHOPS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C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 February		Manfred Mueller	</a:t>
            </a:r>
            <a:r>
              <a:rPr b="0" i="0" lang="en-CA" sz="2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Glass Tabletop </a:t>
            </a:r>
            <a:r>
              <a:rPr b="0" i="0" lang="en-C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Workshop 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C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 April		Adrian Duey		</a:t>
            </a:r>
            <a:r>
              <a:rPr b="0" i="0" lang="en-CA" sz="2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Still Life and Food Lighting </a:t>
            </a:r>
            <a:r>
              <a:rPr b="0" i="0" lang="en-C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C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 May		Suliman Chadirji	</a:t>
            </a:r>
            <a:r>
              <a:rPr b="0" i="0" lang="en-CA" sz="2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Ambient Light Photography 							</a:t>
            </a:r>
            <a:r>
              <a:rPr b="0" i="0" lang="en-C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(downtown Ottawa in the evening)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/>
              <a:t>2023-24 Calendar</a:t>
            </a:r>
            <a:endParaRPr/>
          </a:p>
        </p:txBody>
      </p:sp>
      <p:pic>
        <p:nvPicPr>
          <p:cNvPr id="352" name="Google Shape;35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349" y="1841248"/>
            <a:ext cx="10656732" cy="4133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/>
              <a:t>Next Meeting</a:t>
            </a:r>
            <a:endParaRPr/>
          </a:p>
        </p:txBody>
      </p:sp>
      <p:sp>
        <p:nvSpPr>
          <p:cNvPr id="358" name="Google Shape;358;p34"/>
          <p:cNvSpPr txBox="1"/>
          <p:nvPr>
            <p:ph idx="1" type="body"/>
          </p:nvPr>
        </p:nvSpPr>
        <p:spPr>
          <a:xfrm>
            <a:off x="838200" y="1825624"/>
            <a:ext cx="10515600" cy="4894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9 December, 10am</a:t>
            </a:r>
            <a:br>
              <a:rPr lang="en-CA"/>
            </a:br>
            <a:r>
              <a:rPr lang="en-CA"/>
              <a:t>Live at QHCC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Competition: </a:t>
            </a:r>
            <a:r>
              <a:rPr lang="en-CA">
                <a:solidFill>
                  <a:srgbClr val="00B0F0"/>
                </a:solidFill>
              </a:rPr>
              <a:t>Simplicity</a:t>
            </a:r>
            <a:br>
              <a:rPr lang="en-CA">
                <a:solidFill>
                  <a:srgbClr val="00B0F0"/>
                </a:solidFill>
              </a:rPr>
            </a:br>
            <a:r>
              <a:rPr lang="en-CA">
                <a:solidFill>
                  <a:srgbClr val="FFFF00"/>
                </a:solidFill>
              </a:rPr>
              <a:t>(submit by midnight tonight)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Technique: </a:t>
            </a:r>
            <a:r>
              <a:rPr lang="en-CA">
                <a:solidFill>
                  <a:srgbClr val="00B0F0"/>
                </a:solidFill>
              </a:rPr>
              <a:t>Panning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Photo 101: </a:t>
            </a:r>
            <a:r>
              <a:rPr lang="en-CA">
                <a:solidFill>
                  <a:srgbClr val="00B0F0"/>
                </a:solidFill>
              </a:rPr>
              <a:t>Printing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CA"/>
              <a:t>Potluck social</a:t>
            </a:r>
            <a:endParaRPr/>
          </a:p>
        </p:txBody>
      </p:sp>
      <p:grpSp>
        <p:nvGrpSpPr>
          <p:cNvPr id="359" name="Google Shape;359;p34"/>
          <p:cNvGrpSpPr/>
          <p:nvPr/>
        </p:nvGrpSpPr>
        <p:grpSpPr>
          <a:xfrm>
            <a:off x="6829935" y="1743982"/>
            <a:ext cx="5174394" cy="4272539"/>
            <a:chOff x="6786392" y="365125"/>
            <a:chExt cx="5174394" cy="4272539"/>
          </a:xfrm>
        </p:grpSpPr>
        <p:pic>
          <p:nvPicPr>
            <p:cNvPr descr="https://cpopc.ca/wp-content/uploads/2021/09/LyndaBuske_foodandbeverage.jpg" id="360" name="Google Shape;360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86392" y="365125"/>
              <a:ext cx="5174394" cy="3768270"/>
            </a:xfrm>
            <a:prstGeom prst="rect">
              <a:avLst/>
            </a:prstGeom>
            <a:noFill/>
            <a:ln cap="sq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352"/>
                </a:srgbClr>
              </a:outerShdw>
            </a:effectLst>
          </p:spPr>
        </p:pic>
        <p:sp>
          <p:nvSpPr>
            <p:cNvPr id="361" name="Google Shape;361;p34"/>
            <p:cNvSpPr txBox="1"/>
            <p:nvPr/>
          </p:nvSpPr>
          <p:spPr>
            <a:xfrm>
              <a:off x="8602064" y="4268332"/>
              <a:ext cx="15430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CA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Lynda Buske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/>
              <a:t>Break</a:t>
            </a:r>
            <a:endParaRPr/>
          </a:p>
        </p:txBody>
      </p:sp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838201" y="1825624"/>
            <a:ext cx="4558748" cy="4061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CA" sz="4400"/>
              <a:t>We will restart in 15 minutes with the November Challenge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</a:pPr>
            <a:r>
              <a:t/>
            </a:r>
            <a:endParaRPr sz="67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7807324" y="4935318"/>
            <a:ext cx="15049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C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Nick Ingold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cpopc.ca/wp-content/uploads/2023/10/NickIngold_GettingAround_DSC02097-scaled.jpg"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874" y="735503"/>
            <a:ext cx="6165849" cy="410896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606153" y="524071"/>
            <a:ext cx="11070467" cy="717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en-CA" sz="3500"/>
              <a:t>November challenge – Trios</a:t>
            </a:r>
            <a:br>
              <a:rPr lang="en-CA" sz="3500"/>
            </a:br>
            <a:endParaRPr sz="3500"/>
          </a:p>
        </p:txBody>
      </p:sp>
      <p:sp>
        <p:nvSpPr>
          <p:cNvPr id="131" name="Google Shape;131;p5"/>
          <p:cNvSpPr txBox="1"/>
          <p:nvPr/>
        </p:nvSpPr>
        <p:spPr>
          <a:xfrm>
            <a:off x="444818" y="2496891"/>
            <a:ext cx="5284098" cy="24673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-171450" lvl="0" marL="17145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b="1" i="0" lang="en-CA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CA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ny set of three objects, animate or inanimate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Arial"/>
              <a:buChar char="•"/>
            </a:pPr>
            <a:r>
              <a:rPr b="0" i="0" lang="en-CA" sz="2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Off topic: more (or less) than three main subjects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b="0" i="0" lang="en-CA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Archived images are allowed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6049" y="4221088"/>
            <a:ext cx="4840851" cy="248427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8228" y="1042456"/>
            <a:ext cx="3743662" cy="280774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8124" y="1439224"/>
            <a:ext cx="2112421" cy="316835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" name="Google Shape;135;p5"/>
          <p:cNvSpPr txBox="1"/>
          <p:nvPr/>
        </p:nvSpPr>
        <p:spPr>
          <a:xfrm>
            <a:off x="5828124" y="4687198"/>
            <a:ext cx="943697" cy="23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CA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David Hunter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6191078" y="6469402"/>
            <a:ext cx="1097210" cy="23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CA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David Heslop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8004212" y="684812"/>
            <a:ext cx="1097210" cy="23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CA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Jess Bailey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603250" y="476250"/>
            <a:ext cx="48894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n-CA"/>
              <a:t>Scavenger Hunt</a:t>
            </a:r>
            <a:endParaRPr/>
          </a:p>
        </p:txBody>
      </p:sp>
      <p:sp>
        <p:nvSpPr>
          <p:cNvPr id="144" name="Google Shape;144;p6"/>
          <p:cNvSpPr txBox="1"/>
          <p:nvPr>
            <p:ph idx="2" type="body"/>
          </p:nvPr>
        </p:nvSpPr>
        <p:spPr>
          <a:xfrm>
            <a:off x="603250" y="1390850"/>
            <a:ext cx="7068900" cy="4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CA" sz="2300">
                <a:latin typeface="Arial"/>
                <a:ea typeface="Arial"/>
                <a:cs typeface="Arial"/>
                <a:sym typeface="Arial"/>
              </a:rPr>
              <a:t>Scavenger Hunt topics released last Friday November 10</a:t>
            </a:r>
            <a:r>
              <a:rPr baseline="30000" lang="en-CA" sz="23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CA" sz="2300">
                <a:latin typeface="Arial"/>
                <a:ea typeface="Arial"/>
                <a:cs typeface="Arial"/>
                <a:sym typeface="Arial"/>
              </a:rPr>
              <a:t> 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CA" sz="2300">
                <a:latin typeface="Arial"/>
                <a:ea typeface="Arial"/>
                <a:cs typeface="Arial"/>
                <a:sym typeface="Arial"/>
              </a:rPr>
              <a:t>Participating members had up to Sunday November 12</a:t>
            </a:r>
            <a:r>
              <a:rPr baseline="30000" lang="en-CA" sz="23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CA" sz="2300">
                <a:latin typeface="Arial"/>
                <a:ea typeface="Arial"/>
                <a:cs typeface="Arial"/>
                <a:sym typeface="Arial"/>
              </a:rPr>
              <a:t> at midnight to capture images 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lang="en-CA" sz="2300">
                <a:latin typeface="Arial"/>
                <a:ea typeface="Arial"/>
                <a:cs typeface="Arial"/>
                <a:sym typeface="Arial"/>
              </a:rPr>
              <a:t>By midnight December 1</a:t>
            </a:r>
            <a:r>
              <a:rPr baseline="30000" lang="en-CA" sz="2300"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CA" sz="2300">
                <a:latin typeface="Arial"/>
                <a:ea typeface="Arial"/>
                <a:cs typeface="Arial"/>
                <a:sym typeface="Arial"/>
              </a:rPr>
              <a:t>, 2023, upload your six best photos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lang="en-CA" sz="2300">
                <a:latin typeface="Arial"/>
                <a:ea typeface="Arial"/>
                <a:cs typeface="Arial"/>
                <a:sym typeface="Arial"/>
              </a:rPr>
              <a:t>The resulting photos will be shown in a presentation during our December meeting</a:t>
            </a:r>
            <a:endParaRPr sz="2300"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4002" y="206050"/>
            <a:ext cx="2237875" cy="300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8525" y="2489363"/>
            <a:ext cx="2818900" cy="187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7959850" y="1078550"/>
            <a:ext cx="17352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b="0" i="0" lang="en-CA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Leave a print</a:t>
            </a:r>
            <a:endParaRPr b="0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10761588" y="3553550"/>
            <a:ext cx="17352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b="0" i="0" lang="en-CA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Page leaves</a:t>
            </a:r>
            <a:endParaRPr b="0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 b="0" l="27408" r="0" t="0"/>
          <a:stretch/>
        </p:blipFill>
        <p:spPr>
          <a:xfrm>
            <a:off x="9718127" y="4465700"/>
            <a:ext cx="2133750" cy="195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8619213" y="4897375"/>
            <a:ext cx="17352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b="0" i="0" lang="en-CA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Leaves</a:t>
            </a:r>
            <a:endParaRPr b="0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606153" y="524071"/>
            <a:ext cx="11070467" cy="717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en-CA" sz="3500"/>
              <a:t>Fall competition - Simplicity</a:t>
            </a:r>
            <a:br>
              <a:rPr lang="en-CA" sz="3500"/>
            </a:br>
            <a:endParaRPr sz="3500"/>
          </a:p>
        </p:txBody>
      </p:sp>
      <p:sp>
        <p:nvSpPr>
          <p:cNvPr id="156" name="Google Shape;156;p7"/>
          <p:cNvSpPr txBox="1"/>
          <p:nvPr/>
        </p:nvSpPr>
        <p:spPr>
          <a:xfrm>
            <a:off x="606153" y="2051412"/>
            <a:ext cx="5608630" cy="2929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-171450" lvl="0" marL="17145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b="0" i="0" lang="en-CA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Photos that are simple and uncomplicated</a:t>
            </a:r>
            <a:endParaRPr/>
          </a:p>
          <a:p>
            <a:pPr indent="-171450" lvl="0" marL="17145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b="0" i="0" lang="en-CA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Showcase “less is more”</a:t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en-CA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 must have been taken since June 2023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b="1" i="0" lang="en-CA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 </a:t>
            </a:r>
            <a:r>
              <a:rPr b="1" i="0" lang="en-CA" sz="23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up to three </a:t>
            </a:r>
            <a:r>
              <a:rPr b="1" i="0" lang="en-CA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b="1" i="0" lang="en-CA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Submission deadline:</a:t>
            </a:r>
            <a:br>
              <a:rPr b="1" i="0" lang="en-CA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CA" sz="2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Saturday, Nov 18, 2023 (midnight)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0036" y="4319028"/>
            <a:ext cx="3528392" cy="240231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8068" y="368660"/>
            <a:ext cx="3603465" cy="240231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72364" y="2432453"/>
            <a:ext cx="2672659" cy="267265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0" name="Google Shape;160;p7"/>
          <p:cNvSpPr txBox="1"/>
          <p:nvPr/>
        </p:nvSpPr>
        <p:spPr>
          <a:xfrm>
            <a:off x="6420036" y="2897495"/>
            <a:ext cx="1152128" cy="23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CA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Shane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6253524" y="4008565"/>
            <a:ext cx="1512168" cy="23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CA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Sarah Dorweiler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9876420" y="5179613"/>
            <a:ext cx="1512168" cy="23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CA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Viktor Forgacs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idx="1" type="body"/>
          </p:nvPr>
        </p:nvSpPr>
        <p:spPr>
          <a:xfrm>
            <a:off x="838200" y="1253330"/>
            <a:ext cx="10515600" cy="487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31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 sz="3500"/>
              <a:t>Inter-club AV Showcase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 sz="2800"/>
              <a:t>Clark Hall, RA Centre on December 5</a:t>
            </a:r>
            <a:r>
              <a:rPr baseline="30000" lang="en-CA" sz="2800"/>
              <a:t>th</a:t>
            </a:r>
            <a:r>
              <a:rPr lang="en-CA" sz="2800"/>
              <a:t>, 7pm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 sz="2800"/>
              <a:t>3-6 min videos, 8 per club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 sz="2800"/>
              <a:t>Submit to </a:t>
            </a:r>
            <a:r>
              <a:rPr lang="en-CA" sz="2800">
                <a:solidFill>
                  <a:srgbClr val="FFC000"/>
                </a:solidFill>
              </a:rPr>
              <a:t>lbuske@sympatico.ca</a:t>
            </a:r>
            <a:r>
              <a:rPr lang="en-CA" sz="2800"/>
              <a:t> via a link (e.g. Dropbox)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 sz="2800"/>
              <a:t>Deadline – Monday November 20</a:t>
            </a:r>
            <a:r>
              <a:rPr baseline="30000" lang="en-CA" sz="2800"/>
              <a:t>th</a:t>
            </a:r>
            <a:r>
              <a:rPr lang="en-CA" sz="2800"/>
              <a:t> at midnight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2800"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 sz="3500"/>
              <a:t>Inter-club competition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 sz="2800"/>
              <a:t>Clark Hall, RA Centre on April 9</a:t>
            </a:r>
            <a:r>
              <a:rPr baseline="30000" lang="en-CA" sz="2800"/>
              <a:t>th</a:t>
            </a:r>
            <a:r>
              <a:rPr lang="en-CA" sz="2800"/>
              <a:t>, 7pm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 sz="2800"/>
              <a:t>Digital and print competitions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 sz="2800"/>
              <a:t>Topic : </a:t>
            </a:r>
            <a:r>
              <a:rPr i="1" lang="en-CA" sz="2800">
                <a:solidFill>
                  <a:srgbClr val="FF0000"/>
                </a:solidFill>
              </a:rPr>
              <a:t>Truly Canadian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 sz="2800"/>
              <a:t>One photo must be on topic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 sz="2800"/>
              <a:t>2 others can be on topic or general category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CA" sz="2800"/>
              <a:t>Deadline for on-line submission: Tuesday March 12</a:t>
            </a:r>
            <a:r>
              <a:rPr baseline="30000" lang="en-CA" sz="2800"/>
              <a:t>th</a:t>
            </a:r>
            <a:r>
              <a:rPr lang="en-CA" sz="2800"/>
              <a:t> </a:t>
            </a:r>
            <a:endParaRPr sz="2800"/>
          </a:p>
        </p:txBody>
      </p:sp>
      <p:sp>
        <p:nvSpPr>
          <p:cNvPr id="170" name="Google Shape;170;p8"/>
          <p:cNvSpPr txBox="1"/>
          <p:nvPr/>
        </p:nvSpPr>
        <p:spPr>
          <a:xfrm>
            <a:off x="838200" y="6074875"/>
            <a:ext cx="58704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b="0" i="0" lang="en-CA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Note: No Zoom option on either event</a:t>
            </a:r>
            <a:endParaRPr b="0" i="0" sz="2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904874" y="514350"/>
            <a:ext cx="54768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i="0" lang="en-CA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Inter-Club activities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/>
        </p:nvSpPr>
        <p:spPr>
          <a:xfrm>
            <a:off x="598917" y="2602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November Technique: Looking down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658737" y="1282125"/>
            <a:ext cx="5118219" cy="3498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CA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down shot is taken from a high angle, above the eye-level of the subject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CA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may impart a sense of dominance over the subject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CA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Also termed “bird’s eye view”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9979966" y="2404798"/>
            <a:ext cx="168946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0" i="0" lang="en-CA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Jules Bassoleil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9301909" y="1273663"/>
            <a:ext cx="168946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0" i="0" lang="en-CA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Lily Banse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3721" y="2862808"/>
            <a:ext cx="2479059" cy="3721693"/>
          </a:xfrm>
          <a:prstGeom prst="rect">
            <a:avLst/>
          </a:prstGeom>
          <a:noFill/>
          <a:ln cap="sq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8613" y="1273663"/>
            <a:ext cx="2807159" cy="4210739"/>
          </a:xfrm>
          <a:prstGeom prst="rect">
            <a:avLst/>
          </a:prstGeom>
          <a:noFill/>
          <a:ln cap="sq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grpSp>
        <p:nvGrpSpPr>
          <p:cNvPr id="182" name="Google Shape;182;p9"/>
          <p:cNvGrpSpPr/>
          <p:nvPr/>
        </p:nvGrpSpPr>
        <p:grpSpPr>
          <a:xfrm>
            <a:off x="914053" y="3960734"/>
            <a:ext cx="5148732" cy="2839209"/>
            <a:chOff x="947268" y="3914569"/>
            <a:chExt cx="5148732" cy="2839209"/>
          </a:xfrm>
        </p:grpSpPr>
        <p:sp>
          <p:nvSpPr>
            <p:cNvPr id="183" name="Google Shape;183;p9"/>
            <p:cNvSpPr txBox="1"/>
            <p:nvPr/>
          </p:nvSpPr>
          <p:spPr>
            <a:xfrm>
              <a:off x="947268" y="6415224"/>
              <a:ext cx="227057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CA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Mohit Kumar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4" name="Google Shape;184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2620" y="3914569"/>
              <a:ext cx="5133380" cy="2411619"/>
            </a:xfrm>
            <a:prstGeom prst="rect">
              <a:avLst/>
            </a:prstGeom>
            <a:noFill/>
            <a:ln cap="sq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352"/>
                </a:srgbClr>
              </a:outerShdw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2023-11-16T23:18:15Z</dcterms:created>
  <dc:creator>Chris Taylor</dc:creator>
</cp:coreProperties>
</file>