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  <p:sldMasterId id="2147483672" r:id="rId7"/>
    <p:sldMasterId id="2147483685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</p:sldIdLst>
  <p:sldSz cy="6858000" cx="12192000"/>
  <p:notesSz cx="6858000" cy="9144000"/>
  <p:embeddedFontLst>
    <p:embeddedFont>
      <p:font typeface="Arimo"/>
      <p:regular r:id="rId75"/>
      <p:bold r:id="rId76"/>
      <p:italic r:id="rId77"/>
      <p:boldItalic r:id="rId78"/>
    </p:embeddedFont>
    <p:embeddedFont>
      <p:font typeface="Helvetica Neue"/>
      <p:regular r:id="rId79"/>
      <p:bold r:id="rId80"/>
      <p:italic r:id="rId81"/>
      <p:boldItalic r:id="rId82"/>
    </p:embeddedFont>
    <p:embeddedFont>
      <p:font typeface="Helvetica Neue Light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87" roundtripDataSignature="AMtx7miHMGA/amw9dIhPF5DkHGzfYSM3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7C8E617-6132-42EE-A3C3-9598313A2223}">
  <a:tblStyle styleId="{97C8E617-6132-42EE-A3C3-9598313A222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84" Type="http://schemas.openxmlformats.org/officeDocument/2006/relationships/font" Target="fonts/HelveticaNeueLight-bold.fntdata"/><Relationship Id="rId83" Type="http://schemas.openxmlformats.org/officeDocument/2006/relationships/font" Target="fonts/HelveticaNeueLight-regular.fntdata"/><Relationship Id="rId42" Type="http://schemas.openxmlformats.org/officeDocument/2006/relationships/slide" Target="slides/slide33.xml"/><Relationship Id="rId86" Type="http://schemas.openxmlformats.org/officeDocument/2006/relationships/font" Target="fonts/HelveticaNeueLight-boldItalic.fntdata"/><Relationship Id="rId41" Type="http://schemas.openxmlformats.org/officeDocument/2006/relationships/slide" Target="slides/slide32.xml"/><Relationship Id="rId85" Type="http://schemas.openxmlformats.org/officeDocument/2006/relationships/font" Target="fonts/HelveticaNeueLight-italic.fntdata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87" Type="http://customschemas.google.com/relationships/presentationmetadata" Target="metadata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80" Type="http://schemas.openxmlformats.org/officeDocument/2006/relationships/font" Target="fonts/HelveticaNeue-bold.fntdata"/><Relationship Id="rId82" Type="http://schemas.openxmlformats.org/officeDocument/2006/relationships/font" Target="fonts/HelveticaNeue-boldItalic.fntdata"/><Relationship Id="rId81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31" Type="http://schemas.openxmlformats.org/officeDocument/2006/relationships/slide" Target="slides/slide22.xml"/><Relationship Id="rId75" Type="http://schemas.openxmlformats.org/officeDocument/2006/relationships/font" Target="fonts/Arimo-regular.fntdata"/><Relationship Id="rId30" Type="http://schemas.openxmlformats.org/officeDocument/2006/relationships/slide" Target="slides/slide21.xml"/><Relationship Id="rId74" Type="http://schemas.openxmlformats.org/officeDocument/2006/relationships/slide" Target="slides/slide65.xml"/><Relationship Id="rId33" Type="http://schemas.openxmlformats.org/officeDocument/2006/relationships/slide" Target="slides/slide24.xml"/><Relationship Id="rId77" Type="http://schemas.openxmlformats.org/officeDocument/2006/relationships/font" Target="fonts/Arimo-italic.fntdata"/><Relationship Id="rId32" Type="http://schemas.openxmlformats.org/officeDocument/2006/relationships/slide" Target="slides/slide23.xml"/><Relationship Id="rId76" Type="http://schemas.openxmlformats.org/officeDocument/2006/relationships/font" Target="fonts/Arimo-bold.fntdata"/><Relationship Id="rId35" Type="http://schemas.openxmlformats.org/officeDocument/2006/relationships/slide" Target="slides/slide26.xml"/><Relationship Id="rId79" Type="http://schemas.openxmlformats.org/officeDocument/2006/relationships/font" Target="fonts/HelveticaNeue-regular.fntdata"/><Relationship Id="rId34" Type="http://schemas.openxmlformats.org/officeDocument/2006/relationships/slide" Target="slides/slide25.xml"/><Relationship Id="rId78" Type="http://schemas.openxmlformats.org/officeDocument/2006/relationships/font" Target="fonts/Arimo-boldItalic.fntdata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20" Type="http://schemas.openxmlformats.org/officeDocument/2006/relationships/slide" Target="slides/slide11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22" Type="http://schemas.openxmlformats.org/officeDocument/2006/relationships/slide" Target="slides/slide13.xml"/><Relationship Id="rId66" Type="http://schemas.openxmlformats.org/officeDocument/2006/relationships/slide" Target="slides/slide57.xml"/><Relationship Id="rId21" Type="http://schemas.openxmlformats.org/officeDocument/2006/relationships/slide" Target="slides/slide12.xml"/><Relationship Id="rId65" Type="http://schemas.openxmlformats.org/officeDocument/2006/relationships/slide" Target="slides/slide56.xml"/><Relationship Id="rId24" Type="http://schemas.openxmlformats.org/officeDocument/2006/relationships/slide" Target="slides/slide15.xml"/><Relationship Id="rId68" Type="http://schemas.openxmlformats.org/officeDocument/2006/relationships/slide" Target="slides/slide59.xml"/><Relationship Id="rId23" Type="http://schemas.openxmlformats.org/officeDocument/2006/relationships/slide" Target="slides/slide14.xml"/><Relationship Id="rId67" Type="http://schemas.openxmlformats.org/officeDocument/2006/relationships/slide" Target="slides/slide58.xml"/><Relationship Id="rId60" Type="http://schemas.openxmlformats.org/officeDocument/2006/relationships/slide" Target="slides/slide5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slide" Target="slides/slide6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slide" Target="slides/slide48.xml"/><Relationship Id="rId12" Type="http://schemas.openxmlformats.org/officeDocument/2006/relationships/slide" Target="slides/slide3.xml"/><Relationship Id="rId56" Type="http://schemas.openxmlformats.org/officeDocument/2006/relationships/slide" Target="slides/slide47.xml"/><Relationship Id="rId15" Type="http://schemas.openxmlformats.org/officeDocument/2006/relationships/slide" Target="slides/slide6.xml"/><Relationship Id="rId59" Type="http://schemas.openxmlformats.org/officeDocument/2006/relationships/slide" Target="slides/slide50.xml"/><Relationship Id="rId14" Type="http://schemas.openxmlformats.org/officeDocument/2006/relationships/slide" Target="slides/slide5.xml"/><Relationship Id="rId58" Type="http://schemas.openxmlformats.org/officeDocument/2006/relationships/slide" Target="slides/slide4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:notes"/>
          <p:cNvSpPr txBox="1"/>
          <p:nvPr>
            <p:ph idx="1" type="body"/>
          </p:nvPr>
        </p:nvSpPr>
        <p:spPr>
          <a:xfrm>
            <a:off x="704533" y="4439166"/>
            <a:ext cx="5636260" cy="4205525"/>
          </a:xfrm>
          <a:prstGeom prst="rect">
            <a:avLst/>
          </a:prstGeom>
          <a:noFill/>
          <a:ln>
            <a:noFill/>
          </a:ln>
        </p:spPr>
        <p:txBody>
          <a:bodyPr anchorCtr="0" anchor="t" bIns="46325" lIns="92650" spcFirstLastPara="1" rIns="92650" wrap="square" tIns="46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3" name="Google Shape;303;p1:notes"/>
          <p:cNvSpPr/>
          <p:nvPr>
            <p:ph idx="2" type="sldImg"/>
          </p:nvPr>
        </p:nvSpPr>
        <p:spPr>
          <a:xfrm>
            <a:off x="406400" y="700088"/>
            <a:ext cx="6232525" cy="350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:notes"/>
          <p:cNvSpPr txBox="1"/>
          <p:nvPr>
            <p:ph idx="1" type="body"/>
          </p:nvPr>
        </p:nvSpPr>
        <p:spPr>
          <a:xfrm>
            <a:off x="704533" y="4439166"/>
            <a:ext cx="5636260" cy="4205525"/>
          </a:xfrm>
          <a:prstGeom prst="rect">
            <a:avLst/>
          </a:prstGeom>
          <a:noFill/>
          <a:ln>
            <a:noFill/>
          </a:ln>
        </p:spPr>
        <p:txBody>
          <a:bodyPr anchorCtr="0" anchor="t" bIns="46325" lIns="92650" spcFirstLastPara="1" rIns="92650" wrap="square" tIns="46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9" name="Google Shape;309;p2:notes"/>
          <p:cNvSpPr/>
          <p:nvPr>
            <p:ph idx="2" type="sldImg"/>
          </p:nvPr>
        </p:nvSpPr>
        <p:spPr>
          <a:xfrm>
            <a:off x="406400" y="700088"/>
            <a:ext cx="6232525" cy="350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1" name="Google Shape;711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:notes"/>
          <p:cNvSpPr txBox="1"/>
          <p:nvPr>
            <p:ph idx="1" type="body"/>
          </p:nvPr>
        </p:nvSpPr>
        <p:spPr>
          <a:xfrm>
            <a:off x="704533" y="4439166"/>
            <a:ext cx="5636260" cy="4205525"/>
          </a:xfrm>
          <a:prstGeom prst="rect">
            <a:avLst/>
          </a:prstGeom>
          <a:noFill/>
          <a:ln>
            <a:noFill/>
          </a:ln>
        </p:spPr>
        <p:txBody>
          <a:bodyPr anchorCtr="0" anchor="t" bIns="46325" lIns="92650" spcFirstLastPara="1" rIns="92650" wrap="square" tIns="46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9" name="Google Shape;349;p4:notes"/>
          <p:cNvSpPr/>
          <p:nvPr>
            <p:ph idx="2" type="sldImg"/>
          </p:nvPr>
        </p:nvSpPr>
        <p:spPr>
          <a:xfrm>
            <a:off x="406400" y="700088"/>
            <a:ext cx="6232525" cy="350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9:notes"/>
          <p:cNvSpPr txBox="1"/>
          <p:nvPr>
            <p:ph idx="1" type="body"/>
          </p:nvPr>
        </p:nvSpPr>
        <p:spPr>
          <a:xfrm>
            <a:off x="704533" y="4439166"/>
            <a:ext cx="5636260" cy="4205525"/>
          </a:xfrm>
          <a:prstGeom prst="rect">
            <a:avLst/>
          </a:prstGeom>
          <a:noFill/>
          <a:ln>
            <a:noFill/>
          </a:ln>
        </p:spPr>
        <p:txBody>
          <a:bodyPr anchorCtr="0" anchor="t" bIns="46325" lIns="92650" spcFirstLastPara="1" rIns="92650" wrap="square" tIns="46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21" name="Google Shape;721;p29:notes"/>
          <p:cNvSpPr/>
          <p:nvPr>
            <p:ph idx="2" type="sldImg"/>
          </p:nvPr>
        </p:nvSpPr>
        <p:spPr>
          <a:xfrm>
            <a:off x="406400" y="700088"/>
            <a:ext cx="6232525" cy="350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5" name="Google Shape;74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1" name="Google Shape;751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" type="subTitle"/>
          </p:nvPr>
        </p:nvSpPr>
        <p:spPr>
          <a:xfrm>
            <a:off x="1524000" y="5672380"/>
            <a:ext cx="9144000" cy="507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descr="A logo for a photographer&#10;&#10;Description automatically generated" id="21" name="Google Shape;21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4574" y="0"/>
            <a:ext cx="3223472" cy="161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92"/>
          <p:cNvSpPr txBox="1"/>
          <p:nvPr>
            <p:ph idx="1" type="subTitle"/>
          </p:nvPr>
        </p:nvSpPr>
        <p:spPr>
          <a:xfrm>
            <a:off x="1524000" y="5672380"/>
            <a:ext cx="9144000" cy="507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5" name="Google Shape;105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descr="A logo for a photographer&#10;&#10;Description automatically generated" id="108" name="Google Shape;108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4574" y="0"/>
            <a:ext cx="3223472" cy="161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9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9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9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9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5" name="Google Shape;125;p9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9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7" name="Google Shape;127;p9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9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9" name="Google Shape;139;p9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0" name="Google Shape;140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9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9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7" name="Google Shape;147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9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0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8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01"/>
          <p:cNvSpPr txBox="1"/>
          <p:nvPr>
            <p:ph idx="1" type="subTitle"/>
          </p:nvPr>
        </p:nvSpPr>
        <p:spPr>
          <a:xfrm>
            <a:off x="1524000" y="5672380"/>
            <a:ext cx="9144000" cy="507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7" name="Google Shape;177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descr="A logo for a photographer&#10;&#10;Description automatically generated" id="180" name="Google Shape;180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4574" y="0"/>
            <a:ext cx="3223472" cy="161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3"/>
          <p:cNvSpPr txBox="1"/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03"/>
          <p:cNvSpPr txBox="1"/>
          <p:nvPr>
            <p:ph idx="1" type="body"/>
          </p:nvPr>
        </p:nvSpPr>
        <p:spPr>
          <a:xfrm>
            <a:off x="603250" y="1122981"/>
            <a:ext cx="10985500" cy="46739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22850" spcFirstLastPara="1" rIns="22850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/>
            </a:lvl1pPr>
            <a:lvl2pPr indent="-406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2pPr>
            <a:lvl3pPr indent="-406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3pPr>
            <a:lvl4pPr indent="-406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4pPr>
            <a:lvl5pPr indent="-406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103"/>
          <p:cNvSpPr txBox="1"/>
          <p:nvPr>
            <p:ph idx="2" type="body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103"/>
          <p:cNvSpPr txBox="1"/>
          <p:nvPr>
            <p:ph idx="12" type="sldNum"/>
          </p:nvPr>
        </p:nvSpPr>
        <p:spPr>
          <a:xfrm>
            <a:off x="6000750" y="6540500"/>
            <a:ext cx="184253" cy="1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0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3" name="Google Shape;193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0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10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0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6" name="Google Shape;206;p10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10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8" name="Google Shape;208;p10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0"/>
          <p:cNvSpPr txBox="1"/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0"/>
          <p:cNvSpPr txBox="1"/>
          <p:nvPr>
            <p:ph idx="1" type="body"/>
          </p:nvPr>
        </p:nvSpPr>
        <p:spPr>
          <a:xfrm>
            <a:off x="603250" y="1122981"/>
            <a:ext cx="10985500" cy="46739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22850" spcFirstLastPara="1" rIns="22850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/>
            </a:lvl1pPr>
            <a:lvl2pPr indent="-406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2pPr>
            <a:lvl3pPr indent="-406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3pPr>
            <a:lvl4pPr indent="-406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4pPr>
            <a:lvl5pPr indent="-406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b="1" sz="2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2" type="body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2" type="sldNum"/>
          </p:nvPr>
        </p:nvSpPr>
        <p:spPr>
          <a:xfrm>
            <a:off x="6000750" y="6540500"/>
            <a:ext cx="184253" cy="1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0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0" name="Google Shape;220;p10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1" name="Google Shape;221;p10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10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0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10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8" name="Google Shape;228;p10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0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0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1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1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9"/>
          <p:cNvSpPr txBox="1"/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9" name="Google Shape;249;p89"/>
          <p:cNvSpPr txBox="1"/>
          <p:nvPr>
            <p:ph idx="1" type="body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50" name="Google Shape;250;p89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0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3" name="Google Shape;253;p90"/>
          <p:cNvSpPr txBox="1"/>
          <p:nvPr>
            <p:ph idx="1" type="body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19100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1pPr>
            <a:lvl2pPr indent="-419100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2pPr>
            <a:lvl3pPr indent="-419100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3pPr>
            <a:lvl4pPr indent="-419100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4pPr>
            <a:lvl5pPr indent="-419100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54" name="Google Shape;254;p90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2"/>
          <p:cNvSpPr/>
          <p:nvPr>
            <p:ph idx="2" type="pic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112"/>
          <p:cNvSpPr txBox="1"/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8" name="Google Shape;258;p112"/>
          <p:cNvSpPr txBox="1"/>
          <p:nvPr>
            <p:ph idx="1" type="body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59" name="Google Shape;259;p112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3"/>
          <p:cNvSpPr txBox="1"/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2" name="Google Shape;262;p113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4"/>
          <p:cNvSpPr/>
          <p:nvPr>
            <p:ph idx="2" type="pic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114"/>
          <p:cNvSpPr txBox="1"/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6" name="Google Shape;266;p114"/>
          <p:cNvSpPr txBox="1"/>
          <p:nvPr>
            <p:ph idx="1" type="body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67" name="Google Shape;267;p114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5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0" name="Google Shape;270;p115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6"/>
          <p:cNvSpPr/>
          <p:nvPr>
            <p:ph idx="2" type="pic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16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4" name="Google Shape;274;p116"/>
          <p:cNvSpPr txBox="1"/>
          <p:nvPr>
            <p:ph idx="1" type="body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9412" lvl="0" marL="4572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1pPr>
            <a:lvl2pPr indent="-379412" lvl="1" marL="9144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2pPr>
            <a:lvl3pPr indent="-379412" lvl="2" marL="1371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3pPr>
            <a:lvl4pPr indent="-379412" lvl="3" marL="18288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4pPr>
            <a:lvl5pPr indent="-379412" lvl="4" marL="22860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75" name="Google Shape;275;p116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Small">
  <p:cSld name="Title, Bullets &amp; Live Video Small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7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8" name="Google Shape;278;p117"/>
          <p:cNvSpPr txBox="1"/>
          <p:nvPr>
            <p:ph idx="1" type="body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9412" lvl="0" marL="4572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1pPr>
            <a:lvl2pPr indent="-379412" lvl="1" marL="9144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2pPr>
            <a:lvl3pPr indent="-379412" lvl="2" marL="1371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3pPr>
            <a:lvl4pPr indent="-379412" lvl="3" marL="18288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4pPr>
            <a:lvl5pPr indent="-379412" lvl="4" marL="22860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79" name="Google Shape;279;p117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Large">
  <p:cSld name="Title, Bullets &amp; Live Video Large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8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2" name="Google Shape;282;p118"/>
          <p:cNvSpPr txBox="1"/>
          <p:nvPr>
            <p:ph idx="1" type="body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9412" lvl="0" marL="4572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1pPr>
            <a:lvl2pPr indent="-379412" lvl="1" marL="9144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2pPr>
            <a:lvl3pPr indent="-379412" lvl="2" marL="1371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3pPr>
            <a:lvl4pPr indent="-379412" lvl="3" marL="18288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4pPr>
            <a:lvl5pPr indent="-379412" lvl="4" marL="22860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375"/>
              <a:buFont typeface="Helvetica Neue"/>
              <a:buChar char="•"/>
              <a:defRPr sz="19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83" name="Google Shape;283;p118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9"/>
          <p:cNvSpPr txBox="1"/>
          <p:nvPr>
            <p:ph idx="1" type="body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19100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1pPr>
            <a:lvl2pPr indent="-419100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2pPr>
            <a:lvl3pPr indent="-419100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3pPr>
            <a:lvl4pPr indent="-419100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4pPr>
            <a:lvl5pPr indent="-419100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86" name="Google Shape;286;p119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0"/>
          <p:cNvSpPr/>
          <p:nvPr>
            <p:ph idx="2" type="pic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0"/>
          <p:cNvSpPr/>
          <p:nvPr>
            <p:ph idx="3" type="pic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120"/>
          <p:cNvSpPr/>
          <p:nvPr>
            <p:ph idx="4" type="pic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120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1"/>
          <p:cNvSpPr txBox="1"/>
          <p:nvPr>
            <p:ph idx="1" type="body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i="1" sz="1600"/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94" name="Google Shape;294;p121"/>
          <p:cNvSpPr txBox="1"/>
          <p:nvPr>
            <p:ph idx="2" type="body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95" name="Google Shape;295;p121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2"/>
          <p:cNvSpPr/>
          <p:nvPr>
            <p:ph idx="2" type="pic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122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3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4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4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B0D10"/>
            </a:gs>
            <a:gs pos="100000">
              <a:srgbClr val="002060"/>
            </a:gs>
          </a:gsLst>
          <a:lin ang="30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B0D10"/>
            </a:gs>
            <a:gs pos="100000">
              <a:srgbClr val="002060"/>
            </a:gs>
          </a:gsLst>
          <a:lin ang="3000000" scaled="0"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8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B0D10"/>
            </a:gs>
            <a:gs pos="100000">
              <a:srgbClr val="002060"/>
            </a:gs>
          </a:gsLst>
          <a:lin ang="3000000" scaled="0"/>
        </a:gra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8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8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5" name="Google Shape;245;p88"/>
          <p:cNvSpPr txBox="1"/>
          <p:nvPr>
            <p:ph idx="1" type="body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34975" lvl="0" marL="4572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34975" lvl="1" marL="9144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34975" lvl="2" marL="13716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34975" lvl="3" marL="18288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34975" lvl="4" marL="22860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34975" lvl="5" marL="27432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34975" lvl="6" marL="32004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34975" lvl="7" marL="36576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34975" lvl="8" marL="41148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6" name="Google Shape;246;p88"/>
          <p:cNvSpPr txBox="1"/>
          <p:nvPr>
            <p:ph idx="12" type="sldNum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jpg"/><Relationship Id="rId4" Type="http://schemas.openxmlformats.org/officeDocument/2006/relationships/image" Target="../media/image44.jpg"/><Relationship Id="rId5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9.jpg"/><Relationship Id="rId4" Type="http://schemas.openxmlformats.org/officeDocument/2006/relationships/image" Target="../media/image5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8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www.dpreview.com/articles/6848926575/intro-to-color-calibration-how-monitor-calibration-actually-works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4.png"/><Relationship Id="rId4" Type="http://schemas.openxmlformats.org/officeDocument/2006/relationships/image" Target="../media/image6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biblioottawalibrary.ca/en/program?text=whoa" TargetMode="External"/><Relationship Id="rId4" Type="http://schemas.openxmlformats.org/officeDocument/2006/relationships/image" Target="../media/image6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png"/><Relationship Id="rId4" Type="http://schemas.openxmlformats.org/officeDocument/2006/relationships/image" Target="../media/image6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png"/><Relationship Id="rId4" Type="http://schemas.openxmlformats.org/officeDocument/2006/relationships/image" Target="../media/image61.png"/><Relationship Id="rId5" Type="http://schemas.openxmlformats.org/officeDocument/2006/relationships/image" Target="../media/image67.png"/><Relationship Id="rId6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"/>
          <p:cNvSpPr txBox="1"/>
          <p:nvPr>
            <p:ph type="ctrTitle"/>
          </p:nvPr>
        </p:nvSpPr>
        <p:spPr>
          <a:xfrm>
            <a:off x="1524000" y="14652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CA"/>
              <a:t>CPOPC December 2023</a:t>
            </a:r>
            <a:br>
              <a:rPr lang="en-CA"/>
            </a:br>
            <a:endParaRPr sz="3600"/>
          </a:p>
        </p:txBody>
      </p:sp>
      <p:sp>
        <p:nvSpPr>
          <p:cNvPr id="306" name="Google Shape;306;p1"/>
          <p:cNvSpPr txBox="1"/>
          <p:nvPr>
            <p:ph idx="1" type="subTitle"/>
          </p:nvPr>
        </p:nvSpPr>
        <p:spPr>
          <a:xfrm>
            <a:off x="1524000" y="5672380"/>
            <a:ext cx="9144000" cy="507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CA"/>
              <a:t>December 9, 2023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379" name="Google Shape;37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0698" y="0"/>
            <a:ext cx="514285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380" name="Google Shape;38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5" y="-1"/>
            <a:ext cx="46482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3"/>
          <p:cNvSpPr txBox="1"/>
          <p:nvPr>
            <p:ph type="title"/>
          </p:nvPr>
        </p:nvSpPr>
        <p:spPr>
          <a:xfrm>
            <a:off x="5498777" y="431378"/>
            <a:ext cx="692809" cy="5995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r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t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L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I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h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CA" sz="3200"/>
              <a:t>t</a:t>
            </a:r>
            <a:endParaRPr/>
          </a:p>
        </p:txBody>
      </p:sp>
      <p:sp>
        <p:nvSpPr>
          <p:cNvPr id="382" name="Google Shape;382;p53"/>
          <p:cNvSpPr txBox="1"/>
          <p:nvPr/>
        </p:nvSpPr>
        <p:spPr>
          <a:xfrm>
            <a:off x="4218218" y="6406386"/>
            <a:ext cx="1712007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</a:t>
            </a: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 Taylor</a:t>
            </a:r>
            <a:endParaRPr/>
          </a:p>
        </p:txBody>
      </p:sp>
      <p:sp>
        <p:nvSpPr>
          <p:cNvPr id="383" name="Google Shape;383;p53"/>
          <p:cNvSpPr txBox="1"/>
          <p:nvPr/>
        </p:nvSpPr>
        <p:spPr>
          <a:xfrm>
            <a:off x="5417266" y="12513"/>
            <a:ext cx="2535951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 Chauhan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"/>
          <p:cNvSpPr txBox="1"/>
          <p:nvPr>
            <p:ph type="title"/>
          </p:nvPr>
        </p:nvSpPr>
        <p:spPr>
          <a:xfrm>
            <a:off x="8774642" y="177800"/>
            <a:ext cx="3147187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22860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Swing</a:t>
            </a:r>
            <a:endParaRPr/>
          </a:p>
        </p:txBody>
      </p:sp>
      <p:pic>
        <p:nvPicPr>
          <p:cNvPr descr="pasted-movie.png" id="389" name="Google Shape;3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11" y="-8006"/>
            <a:ext cx="8592512" cy="687401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"/>
          <p:cNvSpPr txBox="1"/>
          <p:nvPr/>
        </p:nvSpPr>
        <p:spPr>
          <a:xfrm>
            <a:off x="8853517" y="6229941"/>
            <a:ext cx="2228174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4"/>
          <p:cNvSpPr txBox="1"/>
          <p:nvPr>
            <p:ph type="title"/>
          </p:nvPr>
        </p:nvSpPr>
        <p:spPr>
          <a:xfrm>
            <a:off x="476081" y="177800"/>
            <a:ext cx="2625875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22860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Bench</a:t>
            </a:r>
            <a:endParaRPr/>
          </a:p>
        </p:txBody>
      </p:sp>
      <p:pic>
        <p:nvPicPr>
          <p:cNvPr descr="pasted-movie.png" id="396" name="Google Shape;39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9585" y="0"/>
            <a:ext cx="85725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4"/>
          <p:cNvSpPr txBox="1"/>
          <p:nvPr/>
        </p:nvSpPr>
        <p:spPr>
          <a:xfrm>
            <a:off x="1191522" y="6186592"/>
            <a:ext cx="2228174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"/>
          <p:cNvSpPr txBox="1"/>
          <p:nvPr>
            <p:ph type="title"/>
          </p:nvPr>
        </p:nvSpPr>
        <p:spPr>
          <a:xfrm>
            <a:off x="8923612" y="120731"/>
            <a:ext cx="3185261" cy="1667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CA" sz="4800"/>
              <a:t>Relaxing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CA" sz="4800"/>
              <a:t> Place</a:t>
            </a:r>
            <a:endParaRPr/>
          </a:p>
        </p:txBody>
      </p:sp>
      <p:pic>
        <p:nvPicPr>
          <p:cNvPr descr="pasted-movie.png" id="403" name="Google Shape;40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488" y="-1"/>
            <a:ext cx="89281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"/>
          <p:cNvSpPr txBox="1"/>
          <p:nvPr/>
        </p:nvSpPr>
        <p:spPr>
          <a:xfrm>
            <a:off x="9037752" y="6316640"/>
            <a:ext cx="1832233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"/>
          <p:cNvSpPr txBox="1"/>
          <p:nvPr>
            <p:ph type="title"/>
          </p:nvPr>
        </p:nvSpPr>
        <p:spPr>
          <a:xfrm>
            <a:off x="5714937" y="772054"/>
            <a:ext cx="332517" cy="5455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CA" sz="2400"/>
              <a:t>Funn i es 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CA" sz="2400"/>
              <a:t> Th I ng</a:t>
            </a:r>
            <a:endParaRPr/>
          </a:p>
        </p:txBody>
      </p:sp>
      <p:pic>
        <p:nvPicPr>
          <p:cNvPr descr="pasted-movie.png" id="410" name="Google Shape;4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70" y="0"/>
            <a:ext cx="5016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"/>
          <p:cNvSpPr txBox="1"/>
          <p:nvPr/>
        </p:nvSpPr>
        <p:spPr>
          <a:xfrm>
            <a:off x="4482051" y="6394702"/>
            <a:ext cx="1712007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</a:t>
            </a: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Taylor</a:t>
            </a:r>
            <a:endParaRPr/>
          </a:p>
        </p:txBody>
      </p:sp>
      <p:pic>
        <p:nvPicPr>
          <p:cNvPr descr="pasted-movie.png" id="412" name="Google Shape;41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7160" y="0"/>
            <a:ext cx="5454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"/>
          <p:cNvSpPr txBox="1"/>
          <p:nvPr/>
        </p:nvSpPr>
        <p:spPr>
          <a:xfrm>
            <a:off x="5436870" y="63752"/>
            <a:ext cx="1832233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</a:t>
            </a:r>
            <a:r>
              <a:rPr b="0" i="0" lang="en-CA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"/>
          <p:cNvSpPr txBox="1"/>
          <p:nvPr>
            <p:ph type="title"/>
          </p:nvPr>
        </p:nvSpPr>
        <p:spPr>
          <a:xfrm>
            <a:off x="7285930" y="177800"/>
            <a:ext cx="27788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Leaves</a:t>
            </a:r>
            <a:endParaRPr/>
          </a:p>
        </p:txBody>
      </p:sp>
      <p:pic>
        <p:nvPicPr>
          <p:cNvPr descr="pasted-movie.png" id="419" name="Google Shape;4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449" y="-1"/>
            <a:ext cx="54864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7"/>
          <p:cNvSpPr txBox="1"/>
          <p:nvPr/>
        </p:nvSpPr>
        <p:spPr>
          <a:xfrm>
            <a:off x="5805517" y="6217241"/>
            <a:ext cx="2228174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5"/>
          <p:cNvSpPr txBox="1"/>
          <p:nvPr/>
        </p:nvSpPr>
        <p:spPr>
          <a:xfrm>
            <a:off x="9203021" y="6406386"/>
            <a:ext cx="2535951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 Chauhan</a:t>
            </a:r>
            <a:endParaRPr/>
          </a:p>
        </p:txBody>
      </p:sp>
      <p:pic>
        <p:nvPicPr>
          <p:cNvPr descr="pasted-movie.png" id="426" name="Google Shape;42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502" y="217463"/>
            <a:ext cx="10831779" cy="60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431" name="Google Shape;43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875" y="0"/>
            <a:ext cx="10420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6"/>
          <p:cNvSpPr txBox="1"/>
          <p:nvPr/>
        </p:nvSpPr>
        <p:spPr>
          <a:xfrm>
            <a:off x="5788076" y="3218686"/>
            <a:ext cx="51361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3" name="Google Shape;433;p56"/>
          <p:cNvSpPr txBox="1"/>
          <p:nvPr/>
        </p:nvSpPr>
        <p:spPr>
          <a:xfrm>
            <a:off x="11089183" y="993484"/>
            <a:ext cx="341477" cy="4498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Buske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438" name="Google Shape;43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77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0"/>
          <p:cNvSpPr txBox="1"/>
          <p:nvPr/>
        </p:nvSpPr>
        <p:spPr>
          <a:xfrm>
            <a:off x="814883" y="490286"/>
            <a:ext cx="341477" cy="5606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r  i anne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 t hke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"/>
          <p:cNvSpPr txBox="1"/>
          <p:nvPr>
            <p:ph type="title"/>
          </p:nvPr>
        </p:nvSpPr>
        <p:spPr>
          <a:xfrm>
            <a:off x="9172634" y="177800"/>
            <a:ext cx="2946040" cy="1688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</a:pPr>
            <a:r>
              <a:rPr b="0" i="0" lang="en-CA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Inside/ Outside</a:t>
            </a:r>
            <a:endParaRPr/>
          </a:p>
        </p:txBody>
      </p:sp>
      <p:pic>
        <p:nvPicPr>
          <p:cNvPr descr="pasted-movie.png" id="445" name="Google Shape;44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"/>
          <p:cNvSpPr txBox="1"/>
          <p:nvPr/>
        </p:nvSpPr>
        <p:spPr>
          <a:xfrm>
            <a:off x="9317321" y="6292086"/>
            <a:ext cx="2535951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 Chauhan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CA"/>
              <a:t>Welcome</a:t>
            </a:r>
            <a:endParaRPr/>
          </a:p>
        </p:txBody>
      </p:sp>
      <p:sp>
        <p:nvSpPr>
          <p:cNvPr id="312" name="Google Shape;312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Acknowledgement of guests and prospective members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Break between 11am &amp; 11:30am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Please be respectful of others but do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CA"/>
              <a:t>join in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CA"/>
              <a:t>ask questions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CA"/>
              <a:t>participate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2"/>
          <p:cNvSpPr txBox="1"/>
          <p:nvPr>
            <p:ph type="title"/>
          </p:nvPr>
        </p:nvSpPr>
        <p:spPr>
          <a:xfrm>
            <a:off x="5080550" y="114300"/>
            <a:ext cx="378141" cy="62219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rPr b="0" i="0" lang="en-CA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ns i de/ Ou t s i de</a:t>
            </a:r>
            <a:endParaRPr/>
          </a:p>
        </p:txBody>
      </p:sp>
      <p:pic>
        <p:nvPicPr>
          <p:cNvPr descr="pasted-movie.png" id="452" name="Google Shape;4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2"/>
          <p:cNvSpPr txBox="1"/>
          <p:nvPr/>
        </p:nvSpPr>
        <p:spPr>
          <a:xfrm>
            <a:off x="4119351" y="6444486"/>
            <a:ext cx="2380460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</a:t>
            </a: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rianne Pethke</a:t>
            </a:r>
            <a:endParaRPr/>
          </a:p>
        </p:txBody>
      </p:sp>
      <p:pic>
        <p:nvPicPr>
          <p:cNvPr descr="pasted-movie.png" id="454" name="Google Shape;45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7740" y="0"/>
            <a:ext cx="51650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2"/>
          <p:cNvSpPr txBox="1"/>
          <p:nvPr/>
        </p:nvSpPr>
        <p:spPr>
          <a:xfrm>
            <a:off x="5742406" y="81786"/>
            <a:ext cx="1832233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</a:t>
            </a:r>
            <a:r>
              <a:rPr b="0" i="0" lang="en-CA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3"/>
          <p:cNvSpPr txBox="1"/>
          <p:nvPr>
            <p:ph type="title"/>
          </p:nvPr>
        </p:nvSpPr>
        <p:spPr>
          <a:xfrm>
            <a:off x="156055" y="177800"/>
            <a:ext cx="325154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CA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Candlel ight</a:t>
            </a:r>
            <a:endParaRPr b="0" i="0" sz="3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asted-movie.png" id="461" name="Google Shape;4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524" y="0"/>
            <a:ext cx="10856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"/>
          <p:cNvSpPr txBox="1"/>
          <p:nvPr/>
        </p:nvSpPr>
        <p:spPr>
          <a:xfrm>
            <a:off x="11710792" y="25400"/>
            <a:ext cx="325154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1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Chauhan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467" name="Google Shape;4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4"/>
          <p:cNvSpPr txBox="1"/>
          <p:nvPr>
            <p:ph type="title"/>
          </p:nvPr>
        </p:nvSpPr>
        <p:spPr>
          <a:xfrm>
            <a:off x="257655" y="177800"/>
            <a:ext cx="325154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Fire</a:t>
            </a:r>
            <a:endParaRPr/>
          </a:p>
        </p:txBody>
      </p:sp>
      <p:sp>
        <p:nvSpPr>
          <p:cNvPr id="469" name="Google Shape;469;p14"/>
          <p:cNvSpPr txBox="1"/>
          <p:nvPr/>
        </p:nvSpPr>
        <p:spPr>
          <a:xfrm>
            <a:off x="11609192" y="76200"/>
            <a:ext cx="325154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1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 ignan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5"/>
          <p:cNvSpPr txBox="1"/>
          <p:nvPr>
            <p:ph type="title"/>
          </p:nvPr>
        </p:nvSpPr>
        <p:spPr>
          <a:xfrm>
            <a:off x="5944971" y="177800"/>
            <a:ext cx="470397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Pattern</a:t>
            </a:r>
            <a:endParaRPr/>
          </a:p>
        </p:txBody>
      </p:sp>
      <p:pic>
        <p:nvPicPr>
          <p:cNvPr descr="pasted-movie.png" id="475" name="Google Shape;4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5"/>
          <p:cNvSpPr txBox="1"/>
          <p:nvPr/>
        </p:nvSpPr>
        <p:spPr>
          <a:xfrm>
            <a:off x="4693505" y="6350676"/>
            <a:ext cx="1712007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481" name="Google Shape;4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84" y="-12001"/>
            <a:ext cx="8586366" cy="687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6"/>
          <p:cNvSpPr txBox="1"/>
          <p:nvPr/>
        </p:nvSpPr>
        <p:spPr>
          <a:xfrm>
            <a:off x="9844117" y="6166441"/>
            <a:ext cx="2228174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487" name="Google Shape;4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3953" y="0"/>
            <a:ext cx="102890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7"/>
          <p:cNvSpPr txBox="1"/>
          <p:nvPr/>
        </p:nvSpPr>
        <p:spPr>
          <a:xfrm>
            <a:off x="699891" y="177800"/>
            <a:ext cx="260691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73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 ianne</a:t>
            </a:r>
            <a:endParaRPr b="0" i="0" sz="273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73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Pethke</a:t>
            </a:r>
            <a:endParaRPr b="0" i="0" sz="273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493" name="Google Shape;49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" y="0"/>
            <a:ext cx="10882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7"/>
          <p:cNvSpPr txBox="1"/>
          <p:nvPr/>
        </p:nvSpPr>
        <p:spPr>
          <a:xfrm>
            <a:off x="11405991" y="177800"/>
            <a:ext cx="325154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1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Chauhan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8"/>
          <p:cNvSpPr txBox="1"/>
          <p:nvPr>
            <p:ph type="title"/>
          </p:nvPr>
        </p:nvSpPr>
        <p:spPr>
          <a:xfrm>
            <a:off x="6821592" y="177800"/>
            <a:ext cx="436075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Zoom</a:t>
            </a:r>
            <a:endParaRPr/>
          </a:p>
        </p:txBody>
      </p:sp>
      <p:pic>
        <p:nvPicPr>
          <p:cNvPr descr="pasted-movie.png" id="500" name="Google Shape;50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4" y="0"/>
            <a:ext cx="55314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8"/>
          <p:cNvSpPr txBox="1"/>
          <p:nvPr/>
        </p:nvSpPr>
        <p:spPr>
          <a:xfrm>
            <a:off x="5831306" y="6253986"/>
            <a:ext cx="1832233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506" name="Google Shape;5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0"/>
          <p:cNvSpPr txBox="1"/>
          <p:nvPr/>
        </p:nvSpPr>
        <p:spPr>
          <a:xfrm>
            <a:off x="11148291" y="177800"/>
            <a:ext cx="271704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73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 ianne</a:t>
            </a:r>
            <a:endParaRPr b="0" i="0" sz="273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73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Pethke</a:t>
            </a:r>
            <a:endParaRPr b="0" i="0" sz="273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1"/>
          <p:cNvSpPr txBox="1"/>
          <p:nvPr>
            <p:ph type="title"/>
          </p:nvPr>
        </p:nvSpPr>
        <p:spPr>
          <a:xfrm>
            <a:off x="-565150" y="177800"/>
            <a:ext cx="382311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</a:t>
            </a:r>
            <a:endParaRPr/>
          </a:p>
        </p:txBody>
      </p:sp>
      <p:pic>
        <p:nvPicPr>
          <p:cNvPr descr="pasted-movie.png" id="513" name="Google Shape;5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0963" y="0"/>
            <a:ext cx="9478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1"/>
          <p:cNvSpPr txBox="1"/>
          <p:nvPr/>
        </p:nvSpPr>
        <p:spPr>
          <a:xfrm>
            <a:off x="281406" y="6253986"/>
            <a:ext cx="2380460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Marianne Pethke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December 2023</a:t>
            </a:r>
            <a:br>
              <a:rPr lang="en-CA"/>
            </a:br>
            <a:r>
              <a:rPr lang="en-CA" sz="3600"/>
              <a:t>Agenda topics</a:t>
            </a:r>
            <a:endParaRPr/>
          </a:p>
        </p:txBody>
      </p:sp>
      <p:sp>
        <p:nvSpPr>
          <p:cNvPr id="318" name="Google Shape;318;p49"/>
          <p:cNvSpPr txBox="1"/>
          <p:nvPr>
            <p:ph idx="1" type="body"/>
          </p:nvPr>
        </p:nvSpPr>
        <p:spPr>
          <a:xfrm>
            <a:off x="838200" y="1825624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Fall Competition—Simplicity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Break: 15 minutes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Christmas Outing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Scavenger Hunt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December Technique—Panning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January Technique announcement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Photo 101—Printing your Images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Notices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Next Meeting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"/>
          <p:cNvSpPr txBox="1"/>
          <p:nvPr>
            <p:ph type="title"/>
          </p:nvPr>
        </p:nvSpPr>
        <p:spPr>
          <a:xfrm>
            <a:off x="822702" y="6515100"/>
            <a:ext cx="3766521" cy="394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rPr b="0" i="0" lang="en-CA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 Colourful</a:t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asted-movie.png" id="520" name="Google Shape;5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525"/>
            <a:ext cx="11720945" cy="634274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2"/>
          <p:cNvSpPr txBox="1"/>
          <p:nvPr/>
        </p:nvSpPr>
        <p:spPr>
          <a:xfrm>
            <a:off x="7629902" y="6515100"/>
            <a:ext cx="3766521" cy="394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526" name="Google Shape;52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-19050"/>
            <a:ext cx="9952123" cy="6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3"/>
          <p:cNvSpPr txBox="1"/>
          <p:nvPr/>
        </p:nvSpPr>
        <p:spPr>
          <a:xfrm>
            <a:off x="10002951" y="6329340"/>
            <a:ext cx="1832233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4"/>
          <p:cNvSpPr txBox="1"/>
          <p:nvPr>
            <p:ph type="title"/>
          </p:nvPr>
        </p:nvSpPr>
        <p:spPr>
          <a:xfrm>
            <a:off x="6456062" y="317500"/>
            <a:ext cx="42436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Strangers</a:t>
            </a:r>
            <a:endParaRPr/>
          </a:p>
        </p:txBody>
      </p:sp>
      <p:pic>
        <p:nvPicPr>
          <p:cNvPr descr="pasted-movie.png" id="533" name="Google Shape;53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0" y="0"/>
            <a:ext cx="5524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4"/>
          <p:cNvSpPr txBox="1"/>
          <p:nvPr/>
        </p:nvSpPr>
        <p:spPr>
          <a:xfrm>
            <a:off x="5607905" y="6312576"/>
            <a:ext cx="1712007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539" name="Google Shape;53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0" y="0"/>
            <a:ext cx="110003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5"/>
          <p:cNvSpPr txBox="1"/>
          <p:nvPr/>
        </p:nvSpPr>
        <p:spPr>
          <a:xfrm>
            <a:off x="11409311" y="177800"/>
            <a:ext cx="325154" cy="6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16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916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Chauhan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"/>
          <p:cNvSpPr txBox="1"/>
          <p:nvPr>
            <p:ph type="title"/>
          </p:nvPr>
        </p:nvSpPr>
        <p:spPr>
          <a:xfrm>
            <a:off x="272073" y="279400"/>
            <a:ext cx="4583942" cy="196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Frame in a Frame</a:t>
            </a:r>
            <a:endParaRPr/>
          </a:p>
        </p:txBody>
      </p:sp>
      <p:sp>
        <p:nvSpPr>
          <p:cNvPr id="546" name="Google Shape;546;p26"/>
          <p:cNvSpPr txBox="1"/>
          <p:nvPr/>
        </p:nvSpPr>
        <p:spPr>
          <a:xfrm>
            <a:off x="2401917" y="6255341"/>
            <a:ext cx="2380460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Marianne Pethke</a:t>
            </a:r>
            <a:endParaRPr/>
          </a:p>
        </p:txBody>
      </p:sp>
      <p:pic>
        <p:nvPicPr>
          <p:cNvPr descr="pasted-movie.png" id="547" name="Google Shape;5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3497" y="0"/>
            <a:ext cx="73218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7"/>
          <p:cNvSpPr txBox="1"/>
          <p:nvPr>
            <p:ph type="title"/>
          </p:nvPr>
        </p:nvSpPr>
        <p:spPr>
          <a:xfrm>
            <a:off x="7320573" y="177800"/>
            <a:ext cx="4583942" cy="196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Frame in a Frame</a:t>
            </a:r>
            <a:endParaRPr/>
          </a:p>
        </p:txBody>
      </p:sp>
      <p:pic>
        <p:nvPicPr>
          <p:cNvPr descr="pasted-movie.png" id="553" name="Google Shape;55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27"/>
          <p:cNvSpPr txBox="1"/>
          <p:nvPr/>
        </p:nvSpPr>
        <p:spPr>
          <a:xfrm>
            <a:off x="6999317" y="6293441"/>
            <a:ext cx="2228174" cy="42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9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lang="en-CA"/>
              <a:t>Scavenger Hunt</a:t>
            </a:r>
            <a:endParaRPr/>
          </a:p>
        </p:txBody>
      </p:sp>
      <p:sp>
        <p:nvSpPr>
          <p:cNvPr id="560" name="Google Shape;560;p59"/>
          <p:cNvSpPr txBox="1"/>
          <p:nvPr>
            <p:ph idx="1" type="body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349250" lvl="0" marL="317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Char char="•"/>
            </a:pPr>
            <a:r>
              <a:rPr lang="en-CA" sz="4400"/>
              <a:t>What do you want to see for next year:</a:t>
            </a:r>
            <a:endParaRPr/>
          </a:p>
          <a:p>
            <a:pPr indent="-317500" lvl="1" marL="63500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Char char="•"/>
            </a:pPr>
            <a:r>
              <a:rPr lang="en-CA" sz="3600"/>
              <a:t>Easier topics? Or not challenging enough?</a:t>
            </a:r>
            <a:endParaRPr/>
          </a:p>
          <a:p>
            <a:pPr indent="-317500" lvl="1" marL="63500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Char char="•"/>
            </a:pPr>
            <a:r>
              <a:rPr lang="en-CA" sz="3600"/>
              <a:t>Another wknd in November? Or another month?</a:t>
            </a:r>
            <a:endParaRPr/>
          </a:p>
          <a:p>
            <a:pPr indent="-317500" lvl="1" marL="63500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Char char="•"/>
            </a:pPr>
            <a:r>
              <a:rPr lang="en-CA" sz="3600"/>
              <a:t>In a group? Or remain as individuals?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0"/>
          <p:cNvSpPr txBox="1"/>
          <p:nvPr>
            <p:ph idx="1" type="body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CA" sz="3500"/>
              <a:t>Inter-club competition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 sz="2800"/>
              <a:t>Clark Hall, RA Centre on April 9, 7pm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 sz="2800"/>
              <a:t>Digital and print competitions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 sz="2800"/>
              <a:t>Topic : </a:t>
            </a:r>
            <a:r>
              <a:rPr i="1" lang="en-CA" sz="2800">
                <a:solidFill>
                  <a:srgbClr val="FF0000"/>
                </a:solidFill>
              </a:rPr>
              <a:t>Truly Canadian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 sz="2800"/>
              <a:t>One photo is on topic, 2 others can be on topic or general category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2800"/>
              <a:buChar char="•"/>
            </a:pPr>
            <a:r>
              <a:rPr lang="en-CA" sz="2800">
                <a:solidFill>
                  <a:srgbClr val="FFFF00"/>
                </a:solidFill>
              </a:rPr>
              <a:t>RA website for photo submission opens January 27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 sz="2800"/>
              <a:t>Deadline for on-line submission: Tuesday March 12</a:t>
            </a:r>
            <a:endParaRPr sz="2800"/>
          </a:p>
        </p:txBody>
      </p:sp>
      <p:sp>
        <p:nvSpPr>
          <p:cNvPr id="566" name="Google Shape;566;p60"/>
          <p:cNvSpPr txBox="1"/>
          <p:nvPr/>
        </p:nvSpPr>
        <p:spPr>
          <a:xfrm>
            <a:off x="838200" y="6074875"/>
            <a:ext cx="58704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Note: No Zoom option for event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60"/>
          <p:cNvSpPr txBox="1"/>
          <p:nvPr/>
        </p:nvSpPr>
        <p:spPr>
          <a:xfrm>
            <a:off x="904874" y="514350"/>
            <a:ext cx="54768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CA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Inter-Club activities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1"/>
          <p:cNvSpPr txBox="1"/>
          <p:nvPr/>
        </p:nvSpPr>
        <p:spPr>
          <a:xfrm>
            <a:off x="598917" y="2602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b="0" i="0" lang="en-CA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December Technique – Panning</a:t>
            </a:r>
            <a:endParaRPr b="0" i="0" sz="4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61"/>
          <p:cNvSpPr txBox="1"/>
          <p:nvPr/>
        </p:nvSpPr>
        <p:spPr>
          <a:xfrm>
            <a:off x="1637942" y="2213616"/>
            <a:ext cx="9476575" cy="349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C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Panning combines a slow shutter speed with camera motion to create a sense of speed around a moving object. </a:t>
            </a:r>
            <a:r>
              <a:rPr b="0" i="0" lang="en-CA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 typically keeps the subject in sharp focus while blurring the rest of the image</a:t>
            </a:r>
            <a:r>
              <a:rPr b="0" i="0" lang="en-C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729" y="249624"/>
            <a:ext cx="10594541" cy="5959429"/>
          </a:xfrm>
          <a:prstGeom prst="rect">
            <a:avLst/>
          </a:prstGeom>
          <a:solidFill>
            <a:srgbClr val="ECECEC"/>
          </a:solidFill>
          <a:ln cap="rnd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579" name="Google Shape;579;p62"/>
          <p:cNvSpPr txBox="1"/>
          <p:nvPr/>
        </p:nvSpPr>
        <p:spPr>
          <a:xfrm>
            <a:off x="726394" y="6346798"/>
            <a:ext cx="26064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CA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Robert de Wit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Fall competition—Simplicity</a:t>
            </a:r>
            <a:endParaRPr/>
          </a:p>
        </p:txBody>
      </p:sp>
      <p:sp>
        <p:nvSpPr>
          <p:cNvPr id="324" name="Google Shape;324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Photos that are simple and</a:t>
            </a:r>
            <a:br>
              <a:rPr lang="en-CA"/>
            </a:br>
            <a:r>
              <a:rPr lang="en-CA"/>
              <a:t>uncomplicated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Showcase “less is more”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Images must have been taken</a:t>
            </a:r>
            <a:br>
              <a:rPr lang="en-CA"/>
            </a:br>
            <a:r>
              <a:rPr lang="en-CA"/>
              <a:t>since June 2023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>
                <a:solidFill>
                  <a:srgbClr val="FFFF00"/>
                </a:solidFill>
              </a:rPr>
              <a:t>Up to three </a:t>
            </a:r>
            <a:r>
              <a:rPr lang="en-CA"/>
              <a:t>images</a:t>
            </a:r>
            <a:endParaRPr/>
          </a:p>
        </p:txBody>
      </p:sp>
      <p:grpSp>
        <p:nvGrpSpPr>
          <p:cNvPr id="325" name="Google Shape;325;p50"/>
          <p:cNvGrpSpPr/>
          <p:nvPr/>
        </p:nvGrpSpPr>
        <p:grpSpPr>
          <a:xfrm>
            <a:off x="7647703" y="868175"/>
            <a:ext cx="3662897" cy="2674497"/>
            <a:chOff x="6648636" y="368660"/>
            <a:chExt cx="3662897" cy="2674497"/>
          </a:xfrm>
        </p:grpSpPr>
        <p:pic>
          <p:nvPicPr>
            <p:cNvPr id="326" name="Google Shape;326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08068" y="368660"/>
              <a:ext cx="3603465" cy="240231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27" name="Google Shape;327;p50"/>
            <p:cNvSpPr txBox="1"/>
            <p:nvPr/>
          </p:nvSpPr>
          <p:spPr>
            <a:xfrm>
              <a:off x="6648636" y="2807195"/>
              <a:ext cx="501464" cy="235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0" i="0" lang="en-CA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Shane</a:t>
              </a:r>
              <a:endPara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50"/>
          <p:cNvGrpSpPr/>
          <p:nvPr/>
        </p:nvGrpSpPr>
        <p:grpSpPr>
          <a:xfrm>
            <a:off x="6349480" y="4061498"/>
            <a:ext cx="3598948" cy="2659840"/>
            <a:chOff x="6349480" y="4061498"/>
            <a:chExt cx="3598948" cy="2659840"/>
          </a:xfrm>
        </p:grpSpPr>
        <p:pic>
          <p:nvPicPr>
            <p:cNvPr id="329" name="Google Shape;329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20036" y="4319028"/>
              <a:ext cx="3528392" cy="240231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0" name="Google Shape;330;p50"/>
            <p:cNvSpPr txBox="1"/>
            <p:nvPr/>
          </p:nvSpPr>
          <p:spPr>
            <a:xfrm>
              <a:off x="6349480" y="4061498"/>
              <a:ext cx="1099776" cy="235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0" i="0" lang="en-CA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Sarah Dorweiler</a:t>
              </a:r>
              <a:endPara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50"/>
          <p:cNvGrpSpPr/>
          <p:nvPr/>
        </p:nvGrpSpPr>
        <p:grpSpPr>
          <a:xfrm>
            <a:off x="9443362" y="3469619"/>
            <a:ext cx="2714724" cy="2944846"/>
            <a:chOff x="9372364" y="2432453"/>
            <a:chExt cx="2714724" cy="2944846"/>
          </a:xfrm>
        </p:grpSpPr>
        <p:pic>
          <p:nvPicPr>
            <p:cNvPr id="332" name="Google Shape;332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72364" y="2432453"/>
              <a:ext cx="2672659" cy="2672659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3" name="Google Shape;333;p50"/>
            <p:cNvSpPr txBox="1"/>
            <p:nvPr/>
          </p:nvSpPr>
          <p:spPr>
            <a:xfrm>
              <a:off x="11137900" y="5141337"/>
              <a:ext cx="949188" cy="235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0" i="0" lang="en-CA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Viktor Forgacs</a:t>
              </a:r>
              <a:endPara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50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C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9586" y="352457"/>
            <a:ext cx="8512827" cy="600512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3"/>
          <p:cNvSpPr txBox="1"/>
          <p:nvPr/>
        </p:nvSpPr>
        <p:spPr>
          <a:xfrm>
            <a:off x="1777524" y="6357586"/>
            <a:ext cx="26064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CA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Lynda Buske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2170" y="242898"/>
            <a:ext cx="8967659" cy="597843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4"/>
          <p:cNvSpPr txBox="1"/>
          <p:nvPr/>
        </p:nvSpPr>
        <p:spPr>
          <a:xfrm>
            <a:off x="1612170" y="6331948"/>
            <a:ext cx="260646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CA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Marianne Pethke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January Technique—Rim lighting</a:t>
            </a:r>
            <a:endParaRPr/>
          </a:p>
        </p:txBody>
      </p:sp>
      <p:sp>
        <p:nvSpPr>
          <p:cNvPr id="597" name="Google Shape;597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When the main light is behind a subject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Exposes the outline of the subject with light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Highlights contours of a subject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Can create a dramatic and mysterious effect</a:t>
            </a:r>
            <a:endParaRPr/>
          </a:p>
        </p:txBody>
      </p:sp>
      <p:pic>
        <p:nvPicPr>
          <p:cNvPr descr="A person playing a guitar&#10;&#10;Description automatically generated" id="598" name="Google Shape;59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1633" y="365125"/>
            <a:ext cx="228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5"/>
          <p:cNvSpPr txBox="1"/>
          <p:nvPr/>
        </p:nvSpPr>
        <p:spPr>
          <a:xfrm>
            <a:off x="10824633" y="3755072"/>
            <a:ext cx="12192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Matthew Ball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 Unsplash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ilhouette of a person's face with the sun shining through it&#10;&#10;Description automatically generated" id="600" name="Google Shape;60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28436" y="4323714"/>
            <a:ext cx="3339197" cy="2224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1" name="Google Shape;601;p65"/>
          <p:cNvGrpSpPr/>
          <p:nvPr/>
        </p:nvGrpSpPr>
        <p:grpSpPr>
          <a:xfrm>
            <a:off x="5211232" y="4323713"/>
            <a:ext cx="3147609" cy="2470962"/>
            <a:chOff x="6396566" y="4311014"/>
            <a:chExt cx="3147609" cy="2470962"/>
          </a:xfrm>
        </p:grpSpPr>
        <p:pic>
          <p:nvPicPr>
            <p:cNvPr descr="A close up of a leaf&#10;&#10;Description automatically generated" id="602" name="Google Shape;602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319434" y="4311014"/>
              <a:ext cx="2224741" cy="2224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65"/>
            <p:cNvSpPr txBox="1"/>
            <p:nvPr/>
          </p:nvSpPr>
          <p:spPr>
            <a:xfrm>
              <a:off x="6396566" y="6289533"/>
              <a:ext cx="2286000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CA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DALL</a:t>
              </a:r>
              <a:r>
                <a:rPr b="0" baseline="30000" i="0" lang="en-CA" sz="1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●</a:t>
              </a:r>
              <a:r>
                <a:rPr b="0" i="0" lang="en-CA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 3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CA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photo of a leaf with rim lighting</a:t>
              </a:r>
              <a:endParaRPr/>
            </a:p>
          </p:txBody>
        </p:sp>
      </p:grpSp>
      <p:sp>
        <p:nvSpPr>
          <p:cNvPr id="604" name="Google Shape;604;p65"/>
          <p:cNvSpPr txBox="1"/>
          <p:nvPr/>
        </p:nvSpPr>
        <p:spPr>
          <a:xfrm>
            <a:off x="8543769" y="6492875"/>
            <a:ext cx="272536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Uncredited public domain image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"/>
          <p:cNvSpPr txBox="1"/>
          <p:nvPr>
            <p:ph type="title"/>
          </p:nvPr>
        </p:nvSpPr>
        <p:spPr>
          <a:xfrm>
            <a:off x="2520844" y="-77366"/>
            <a:ext cx="7365023" cy="100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CA" sz="3300"/>
              <a:t>Walk along the El Camino trail in Spain</a:t>
            </a:r>
            <a:endParaRPr sz="3300"/>
          </a:p>
        </p:txBody>
      </p:sp>
      <p:sp>
        <p:nvSpPr>
          <p:cNvPr id="610" name="Google Shape;610;p19"/>
          <p:cNvSpPr txBox="1"/>
          <p:nvPr/>
        </p:nvSpPr>
        <p:spPr>
          <a:xfrm>
            <a:off x="4140825" y="202263"/>
            <a:ext cx="41250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Photos by Andrea Fisher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8690" y="1204506"/>
            <a:ext cx="3670405" cy="545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9662" y="1195049"/>
            <a:ext cx="3791716" cy="5441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452" y="259107"/>
            <a:ext cx="8089096" cy="633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3828" y="346104"/>
            <a:ext cx="4624343" cy="616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315" y="186236"/>
            <a:ext cx="8647369" cy="648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Toronto International Salon</a:t>
            </a:r>
            <a:endParaRPr/>
          </a:p>
        </p:txBody>
      </p:sp>
      <p:sp>
        <p:nvSpPr>
          <p:cNvPr id="633" name="Google Shape;633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400 participants from all over the world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Had to score in the top 25% of all submissions to be accepted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7 of Ramesh Chauhan’s 16 images were accepted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One image was from Burano, an island off Venice…</a:t>
            </a:r>
            <a:endParaRPr/>
          </a:p>
        </p:txBody>
      </p:sp>
      <p:sp>
        <p:nvSpPr>
          <p:cNvPr id="634" name="Google Shape;634;p69"/>
          <p:cNvSpPr txBox="1"/>
          <p:nvPr/>
        </p:nvSpPr>
        <p:spPr>
          <a:xfrm>
            <a:off x="838200" y="4398815"/>
            <a:ext cx="893249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CA" sz="36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It won a silver medal in cityscape category!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3253" y="3369178"/>
            <a:ext cx="2193303" cy="325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451" y="340264"/>
            <a:ext cx="8999097" cy="553069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70"/>
          <p:cNvSpPr txBox="1"/>
          <p:nvPr/>
        </p:nvSpPr>
        <p:spPr>
          <a:xfrm>
            <a:off x="4110144" y="6093152"/>
            <a:ext cx="42985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Congratulations Ramesh!!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1"/>
          <p:cNvSpPr txBox="1"/>
          <p:nvPr>
            <p:ph type="title"/>
          </p:nvPr>
        </p:nvSpPr>
        <p:spPr>
          <a:xfrm>
            <a:off x="2128615" y="6202"/>
            <a:ext cx="84083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Photo 101 – Printing guidelines</a:t>
            </a:r>
            <a:endParaRPr/>
          </a:p>
        </p:txBody>
      </p:sp>
      <p:sp>
        <p:nvSpPr>
          <p:cNvPr id="647" name="Google Shape;647;p71"/>
          <p:cNvSpPr txBox="1"/>
          <p:nvPr>
            <p:ph idx="1" type="body"/>
          </p:nvPr>
        </p:nvSpPr>
        <p:spPr>
          <a:xfrm>
            <a:off x="760576" y="1287589"/>
            <a:ext cx="10817550" cy="5147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All digital cameras and phones have enough resolution (out of camera) for a 4x6 or 5x7 print</a:t>
            </a:r>
            <a:r>
              <a:rPr b="0" i="0" lang="en-CA" sz="2800"/>
              <a:t>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Max of many printers is 300 dpi (or 300 pixels). For an 8x10, you need a length of at least 300x10=3000 pixels.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b="0" i="0" lang="en-CA" sz="2800"/>
              <a:t>E.g., 24 MP camera </a:t>
            </a:r>
            <a:r>
              <a:rPr lang="en-CA"/>
              <a:t>makes a</a:t>
            </a:r>
            <a:r>
              <a:rPr b="0" i="0" lang="en-CA" sz="2800"/>
              <a:t> 4000 x 600</a:t>
            </a:r>
            <a:r>
              <a:rPr lang="en-CA"/>
              <a:t>0 pixel image. Lots of leeway to crop but check dimensions before printing.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 sz="2800">
                <a:solidFill>
                  <a:schemeClr val="lt1"/>
                </a:solidFill>
              </a:rPr>
              <a:t>Other consideration is viewing distance: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lt1"/>
                </a:solidFill>
              </a:rPr>
              <a:t>Close to your eyes?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lt1"/>
                </a:solidFill>
              </a:rPr>
              <a:t>On a far wall or behind furniture?</a:t>
            </a:r>
            <a:endParaRPr b="0" i="0"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48" name="Google Shape;64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8032" y="4373641"/>
            <a:ext cx="3318592" cy="222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CA" sz="3600"/>
              <a:t>January challenge—Truly Canadian</a:t>
            </a:r>
            <a:br>
              <a:rPr lang="en-CA" sz="3600"/>
            </a:br>
            <a:endParaRPr sz="3600"/>
          </a:p>
        </p:txBody>
      </p:sp>
      <p:sp>
        <p:nvSpPr>
          <p:cNvPr id="340" name="Google Shape;340;p51"/>
          <p:cNvSpPr txBox="1"/>
          <p:nvPr/>
        </p:nvSpPr>
        <p:spPr>
          <a:xfrm>
            <a:off x="419618" y="1518998"/>
            <a:ext cx="6929766" cy="4873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Char char="•"/>
            </a:pPr>
            <a:r>
              <a:rPr b="0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feature of Canada (geography, wildlife, people, etc.) that makes you proud to live here</a:t>
            </a:r>
            <a:endParaRPr b="0" i="0" sz="2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Char char="•"/>
            </a:pPr>
            <a:r>
              <a:rPr b="0" i="0" lang="en-CA" sz="2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Off topic: Any photo that was taken outside of Canada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Char char="•"/>
            </a:pPr>
            <a:r>
              <a:rPr b="0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</a:t>
            </a:r>
            <a:r>
              <a:rPr b="0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b="0" i="0" lang="en-CA" sz="2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Saturday, Jan 6, 2024 </a:t>
            </a:r>
            <a:r>
              <a:rPr b="0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(midnight)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Char char="•"/>
            </a:pPr>
            <a:r>
              <a:rPr b="1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Voting deadline</a:t>
            </a:r>
            <a:r>
              <a:rPr b="0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—Thursday, Jan 11, 2024 (midnight)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Char char="•"/>
            </a:pPr>
            <a:r>
              <a:rPr b="0" i="0" lang="en-CA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archived images are allowed</a:t>
            </a:r>
            <a:endParaRPr b="0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4688" y="4157228"/>
            <a:ext cx="3289676" cy="235195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1"/>
          <p:cNvSpPr txBox="1"/>
          <p:nvPr/>
        </p:nvSpPr>
        <p:spPr>
          <a:xfrm>
            <a:off x="8043099" y="3793765"/>
            <a:ext cx="1851589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Stanley Dai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50526" y="3345607"/>
            <a:ext cx="2147801" cy="316358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1"/>
          <p:cNvSpPr txBox="1"/>
          <p:nvPr/>
        </p:nvSpPr>
        <p:spPr>
          <a:xfrm>
            <a:off x="10038468" y="6509187"/>
            <a:ext cx="2226800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Touann Gatouilla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9526" y="414685"/>
            <a:ext cx="3873162" cy="258210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1"/>
          <p:cNvSpPr txBox="1"/>
          <p:nvPr/>
        </p:nvSpPr>
        <p:spPr>
          <a:xfrm>
            <a:off x="7256566" y="2996794"/>
            <a:ext cx="2638122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CA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Andy Holmes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2302" y="326066"/>
            <a:ext cx="6656137" cy="586963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72"/>
          <p:cNvSpPr txBox="1"/>
          <p:nvPr/>
        </p:nvSpPr>
        <p:spPr>
          <a:xfrm>
            <a:off x="3042302" y="6281159"/>
            <a:ext cx="305369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CA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Shotkit.com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72"/>
          <p:cNvSpPr txBox="1"/>
          <p:nvPr/>
        </p:nvSpPr>
        <p:spPr>
          <a:xfrm>
            <a:off x="931492" y="2358639"/>
            <a:ext cx="1743341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0" i="0" lang="en-CA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0" i="0" lang="en-CA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no cropping!</a:t>
            </a:r>
            <a:endParaRPr b="0" i="0" sz="2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0" name="Google Shape;660;p73"/>
          <p:cNvGraphicFramePr/>
          <p:nvPr/>
        </p:nvGraphicFramePr>
        <p:xfrm>
          <a:off x="1643641" y="80330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{97C8E617-6132-42EE-A3C3-9598313A2223}</a:tableStyleId>
              </a:tblPr>
              <a:tblGrid>
                <a:gridCol w="3420675"/>
                <a:gridCol w="2969325"/>
                <a:gridCol w="2514725"/>
              </a:tblGrid>
              <a:tr h="1222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Camera resolution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Sensor resolution (pixels)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Max print size at 300 dpi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3779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8 megapixels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12 megapixels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16 megapixels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24 megapixels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42 megapixels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3456 x2304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4240 x 2832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4608 x 3456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4240 x2832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3456 x2304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8 x 10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8 x 14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11 x 14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16 x 20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2800" u="none" cap="none" strike="noStrike"/>
                        <a:t>24 x 18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CA" sz="3600"/>
              <a:t>Printing at home</a:t>
            </a:r>
            <a:endParaRPr sz="3600"/>
          </a:p>
        </p:txBody>
      </p:sp>
      <p:sp>
        <p:nvSpPr>
          <p:cNvPr id="666" name="Google Shape;666;p74"/>
          <p:cNvSpPr txBox="1"/>
          <p:nvPr>
            <p:ph idx="1" type="body"/>
          </p:nvPr>
        </p:nvSpPr>
        <p:spPr>
          <a:xfrm>
            <a:off x="838200" y="1825625"/>
            <a:ext cx="10515600" cy="5002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Consider what is the maximum size you want to print.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Inkjet usually superior quality to colour laser.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Research options for minimizing costs when replenishing ink.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Inkjet print heads can get gummed up quickly and waste lots of ink to clear. Printing something that uses all colours at least once a week can help keep print heads clear.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You may wish to calibrate your computer screen to your printer. Or print a small 4x6 before an enlargement. </a:t>
            </a:r>
            <a:br>
              <a:rPr lang="en-CA"/>
            </a:br>
            <a:r>
              <a:rPr lang="en-CA" u="sng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https://www.dpreview.com/articles/6848926575/intro-to-color-calibration-how-monitor-calibration-actually-works</a:t>
            </a:r>
            <a:endParaRPr>
              <a:solidFill>
                <a:srgbClr val="FFFF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Best to buy quality photo paper designed for the printer brand.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5"/>
          <p:cNvSpPr txBox="1"/>
          <p:nvPr/>
        </p:nvSpPr>
        <p:spPr>
          <a:xfrm>
            <a:off x="2041021" y="768226"/>
            <a:ext cx="8675406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0" i="0" lang="en-CA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Test a printing company with single prints of each size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Shutterfly (can register as Costco member) but delivery fees (approx. $15 USD). Shutterfly free shipping sales do not apply to Canada.</a:t>
            </a:r>
            <a:endParaRPr/>
          </a:p>
          <a:p>
            <a: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Char char="▪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4x6 = $0.20 USD	11 x 14 = $11.00 USD</a:t>
            </a:r>
            <a:endParaRPr/>
          </a:p>
          <a:p>
            <a: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Char char="▪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8x10 = $4.00 USD	16 x 20 = $20.00 USD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Photobook Canada in CDN $ but significant shipping costs ($12 for a few 8x10s). </a:t>
            </a:r>
            <a:endParaRPr/>
          </a:p>
          <a:p>
            <a:pPr indent="-279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75"/>
          <p:cNvSpPr txBox="1"/>
          <p:nvPr/>
        </p:nvSpPr>
        <p:spPr>
          <a:xfrm>
            <a:off x="1025495" y="1179320"/>
            <a:ext cx="341831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0" i="0" lang="en-CA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6"/>
          <p:cNvSpPr txBox="1"/>
          <p:nvPr/>
        </p:nvSpPr>
        <p:spPr>
          <a:xfrm>
            <a:off x="2296683" y="1176110"/>
            <a:ext cx="9658250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Staples has good prices if you submit on-line and wait 5 days. Free pick up at a local outlet.</a:t>
            </a:r>
            <a:endParaRPr/>
          </a:p>
          <a:p>
            <a: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Char char="▪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4x6 = $0.16	11x14= $7.49</a:t>
            </a:r>
            <a:endParaRPr/>
          </a:p>
          <a:p>
            <a: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Char char="▪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8x10 = $2.00 	16x20 = $18.79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Walmart – quick turn around but poor quality 8x10 prints</a:t>
            </a:r>
            <a:endParaRPr/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4x6 prints actually 4"x 5</a:t>
            </a:r>
            <a:r>
              <a:rPr b="0" baseline="3000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⅞</a:t>
            </a: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endParaRPr/>
          </a:p>
        </p:txBody>
      </p:sp>
      <p:sp>
        <p:nvSpPr>
          <p:cNvPr id="678" name="Google Shape;678;p76"/>
          <p:cNvSpPr txBox="1"/>
          <p:nvPr/>
        </p:nvSpPr>
        <p:spPr>
          <a:xfrm>
            <a:off x="1367326" y="1102408"/>
            <a:ext cx="341831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0" i="0" lang="en-CA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0638" y="4429931"/>
            <a:ext cx="2235396" cy="2001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7"/>
          <p:cNvSpPr txBox="1"/>
          <p:nvPr/>
        </p:nvSpPr>
        <p:spPr>
          <a:xfrm>
            <a:off x="1268156" y="718794"/>
            <a:ext cx="7551104" cy="3200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CA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Printing choices: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Surface: gloss, matte, lustre, etc.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Textures: linen, pebble, canvas, etc.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Mounted on a surface such as acrylic, metal, wood, textile (e.g. pillow), ceramic (e.g. mug).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5" name="Google Shape;68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9914" y="4341264"/>
            <a:ext cx="2159618" cy="225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19260" y="1028697"/>
            <a:ext cx="2888479" cy="2581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Notices</a:t>
            </a:r>
            <a:br>
              <a:rPr lang="en-CA"/>
            </a:br>
            <a:r>
              <a:rPr lang="en-CA">
                <a:solidFill>
                  <a:srgbClr val="FFFF00"/>
                </a:solidFill>
              </a:rPr>
              <a:t>Whoa, backup!</a:t>
            </a:r>
            <a:endParaRPr/>
          </a:p>
        </p:txBody>
      </p:sp>
      <p:sp>
        <p:nvSpPr>
          <p:cNvPr id="692" name="Google Shape;692;p78"/>
          <p:cNvSpPr txBox="1"/>
          <p:nvPr>
            <p:ph idx="1" type="body"/>
          </p:nvPr>
        </p:nvSpPr>
        <p:spPr>
          <a:xfrm>
            <a:off x="838200" y="1825624"/>
            <a:ext cx="107442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i="1" lang="en-CA"/>
              <a:t>Effective strategies for keeping your computer files safe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Think about everything that is on your PC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CA"/>
              <a:t>all your photos and videos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CA"/>
              <a:t>tax records, documents, music…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If the files don’t exist anywhere else, you really</a:t>
            </a:r>
            <a:br>
              <a:rPr lang="en-CA"/>
            </a:br>
            <a:r>
              <a:rPr lang="en-CA"/>
              <a:t>should think about backup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>
                <a:solidFill>
                  <a:srgbClr val="FFFF00"/>
                </a:solidFill>
              </a:rPr>
              <a:t>Chris Taylor is giving free presentations through</a:t>
            </a:r>
            <a:br>
              <a:rPr lang="en-CA">
                <a:solidFill>
                  <a:srgbClr val="FFFF00"/>
                </a:solidFill>
              </a:rPr>
            </a:br>
            <a:r>
              <a:rPr lang="en-CA">
                <a:solidFill>
                  <a:srgbClr val="FFFF00"/>
                </a:solidFill>
              </a:rPr>
              <a:t>the Ottawa Public Library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CA"/>
              <a:t>St-Laurent branch, Monday December 11 at 6:00pm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CA"/>
              <a:t>Ruth E. Dickinson, Wednesday December 13 at 2:00pm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Register for free at </a:t>
            </a:r>
            <a:r>
              <a:rPr lang="en-CA" u="sng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https://biblioottawalibrary.ca/en/program?text=whoa</a:t>
            </a:r>
            <a:r>
              <a:rPr lang="en-CA">
                <a:solidFill>
                  <a:srgbClr val="FFFF00"/>
                </a:solidFill>
              </a:rPr>
              <a:t>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erson looking at a computer screen&#10;&#10;Description automatically generated" id="693" name="Google Shape;69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1729" y="1921933"/>
            <a:ext cx="3970271" cy="368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Notices</a:t>
            </a:r>
            <a:br>
              <a:rPr lang="en-CA"/>
            </a:br>
            <a:r>
              <a:rPr lang="en-CA">
                <a:solidFill>
                  <a:srgbClr val="FFFF00"/>
                </a:solidFill>
              </a:rPr>
              <a:t>CAPA Membership</a:t>
            </a:r>
            <a:endParaRPr/>
          </a:p>
        </p:txBody>
      </p:sp>
      <p:sp>
        <p:nvSpPr>
          <p:cNvPr id="699" name="Google Shape;699;p79"/>
          <p:cNvSpPr txBox="1"/>
          <p:nvPr>
            <p:ph idx="1" type="body"/>
          </p:nvPr>
        </p:nvSpPr>
        <p:spPr>
          <a:xfrm>
            <a:off x="838199" y="1825625"/>
            <a:ext cx="630343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CPOPC is becoming a member of CAPA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This entitles our members to a free limited membership in CAPA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You have to register yourself as a member of a CAPA club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You will be able to read the Canadian Photography magazine and submit articles to it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>
                <a:solidFill>
                  <a:srgbClr val="FFFF00"/>
                </a:solidFill>
              </a:rPr>
              <a:t>Details to come!</a:t>
            </a:r>
            <a:endParaRPr/>
          </a:p>
        </p:txBody>
      </p:sp>
      <p:pic>
        <p:nvPicPr>
          <p:cNvPr id="700" name="Google Shape;70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1633" y="1957673"/>
            <a:ext cx="4988983" cy="446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1857" y="1091107"/>
            <a:ext cx="4995646" cy="75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0"/>
          <p:cNvSpPr txBox="1"/>
          <p:nvPr>
            <p:ph type="title"/>
          </p:nvPr>
        </p:nvSpPr>
        <p:spPr>
          <a:xfrm>
            <a:off x="838200" y="39930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CA" sz="3600"/>
              <a:t>Ontario Council of Camera Clubs (O3C.ca)</a:t>
            </a:r>
            <a:br>
              <a:rPr lang="en-CA" sz="3600"/>
            </a:br>
            <a:endParaRPr sz="3600"/>
          </a:p>
        </p:txBody>
      </p:sp>
      <p:sp>
        <p:nvSpPr>
          <p:cNvPr id="707" name="Google Shape;707;p80"/>
          <p:cNvSpPr txBox="1"/>
          <p:nvPr/>
        </p:nvSpPr>
        <p:spPr>
          <a:xfrm>
            <a:off x="1325472" y="1263975"/>
            <a:ext cx="8946573" cy="324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Access to speakers registry and judges list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Access to judging courses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2023-24 Open Challenge with many topics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Discounted photo tours in 2024 to Antarctica, Costa Rica</a:t>
            </a:r>
            <a:endParaRPr/>
          </a:p>
          <a:p>
            <a:pPr indent="-177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659" y="4165405"/>
            <a:ext cx="7109227" cy="24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CPOPC Communications</a:t>
            </a:r>
            <a:br>
              <a:rPr lang="en-CA"/>
            </a:br>
            <a:r>
              <a:rPr lang="en-CA" sz="3200"/>
              <a:t>Communications Director: John Ingold</a:t>
            </a:r>
            <a:endParaRPr/>
          </a:p>
        </p:txBody>
      </p:sp>
      <p:sp>
        <p:nvSpPr>
          <p:cNvPr id="714" name="Google Shape;714;p28"/>
          <p:cNvSpPr txBox="1"/>
          <p:nvPr>
            <p:ph idx="1" type="body"/>
          </p:nvPr>
        </p:nvSpPr>
        <p:spPr>
          <a:xfrm>
            <a:off x="732971" y="1825625"/>
            <a:ext cx="10620829" cy="4850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Monthly Newsletter + deadline reminders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Facebook: </a:t>
            </a:r>
            <a:r>
              <a:rPr lang="en-CA">
                <a:solidFill>
                  <a:srgbClr val="FFFF00"/>
                </a:solidFill>
              </a:rPr>
              <a:t>Orleans Photo Club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CA"/>
              <a:t>Challenge and Competition winners’ photos, event updates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CA"/>
              <a:t>https://www.facebook.com/CPOPC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Instagram: </a:t>
            </a:r>
            <a:r>
              <a:rPr lang="en-CA">
                <a:solidFill>
                  <a:srgbClr val="FFFF00"/>
                </a:solidFill>
              </a:rPr>
              <a:t>Orleans_Photo_Club</a:t>
            </a:r>
            <a:endParaRPr>
              <a:solidFill>
                <a:srgbClr val="FFFF0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CA"/>
              <a:t>Member contributions photos, event updates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CA"/>
              <a:t>https://www.instagram.com/orleans_photo_club/?hl=en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CA"/>
              <a:t>Thank you to Trish Parsons for helping post member contributions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Twitter: </a:t>
            </a:r>
            <a:r>
              <a:rPr lang="en-CA">
                <a:solidFill>
                  <a:srgbClr val="FFFF00"/>
                </a:solidFill>
              </a:rPr>
              <a:t>OrleansPhotoClb</a:t>
            </a:r>
            <a:endParaRPr>
              <a:solidFill>
                <a:srgbClr val="FFFF0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CA"/>
              <a:t>Deadlines, event updates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CA"/>
              <a:t>https://twitter.com/OrleansPhotoClb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blue circle with a white letter f in it&#10;&#10;Description automatically generated" id="715" name="Google Shape;71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3246" y="2365340"/>
            <a:ext cx="1203160" cy="1092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f a camera&#10;&#10;Description automatically generated" id="716" name="Google Shape;71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73246" y="3733488"/>
            <a:ext cx="1203160" cy="1203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bird on a blue background&#10;&#10;Description automatically generated" id="717" name="Google Shape;71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1254" y="5430631"/>
            <a:ext cx="1105152" cy="110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5089" y="409826"/>
            <a:ext cx="3771900" cy="118561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Break</a:t>
            </a:r>
            <a:endParaRPr/>
          </a:p>
        </p:txBody>
      </p:sp>
      <p:sp>
        <p:nvSpPr>
          <p:cNvPr id="352" name="Google Shape;352;p4"/>
          <p:cNvSpPr txBox="1"/>
          <p:nvPr>
            <p:ph idx="1" type="body"/>
          </p:nvPr>
        </p:nvSpPr>
        <p:spPr>
          <a:xfrm>
            <a:off x="838200" y="3238500"/>
            <a:ext cx="6819899" cy="2648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CA" sz="3200"/>
              <a:t>We will restart in 15 minutes with the Scavenger Hunt.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9"/>
          <p:cNvSpPr txBox="1"/>
          <p:nvPr>
            <p:ph type="title"/>
          </p:nvPr>
        </p:nvSpPr>
        <p:spPr>
          <a:xfrm>
            <a:off x="603250" y="922565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CA" sz="4900"/>
              <a:t>A</a:t>
            </a:r>
            <a:r>
              <a:rPr lang="en-CA" sz="4000"/>
              <a:t>nnual Membership Fees; 2023-2024</a:t>
            </a:r>
            <a:br>
              <a:rPr lang="en-CA" sz="3700"/>
            </a:br>
            <a:r>
              <a:rPr lang="en-CA" sz="2700"/>
              <a:t>Secretary and Treasurer:  Roger Regimbal</a:t>
            </a:r>
            <a:br>
              <a:rPr lang="en-CA" sz="3400"/>
            </a:br>
            <a:endParaRPr b="0"/>
          </a:p>
        </p:txBody>
      </p:sp>
      <p:sp>
        <p:nvSpPr>
          <p:cNvPr id="724" name="Google Shape;724;p29"/>
          <p:cNvSpPr txBox="1"/>
          <p:nvPr>
            <p:ph idx="2" type="body"/>
          </p:nvPr>
        </p:nvSpPr>
        <p:spPr>
          <a:xfrm>
            <a:off x="603250" y="2031572"/>
            <a:ext cx="10985500" cy="464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Char char="•"/>
            </a:pPr>
            <a:r>
              <a:rPr lang="en-CA">
                <a:solidFill>
                  <a:srgbClr val="00B0F0"/>
                </a:solidFill>
              </a:rPr>
              <a:t>Individual:	$50 </a:t>
            </a:r>
            <a:br>
              <a:rPr lang="en-CA"/>
            </a:br>
            <a:r>
              <a:rPr lang="en-CA"/>
              <a:t>		$25 for new members only joining between Feb. 1 and June 30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00000"/>
              <a:buChar char="•"/>
            </a:pPr>
            <a:r>
              <a:rPr lang="en-CA">
                <a:solidFill>
                  <a:srgbClr val="00B0F0"/>
                </a:solidFill>
              </a:rPr>
              <a:t>Family:	$75</a:t>
            </a:r>
            <a:br>
              <a:rPr lang="en-CA"/>
            </a:br>
            <a:r>
              <a:rPr lang="en-CA"/>
              <a:t>		$35 for new members only joining between Feb. 1 and June 30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CA">
                <a:solidFill>
                  <a:srgbClr val="FF0000"/>
                </a:solidFill>
              </a:rPr>
              <a:t>NEW</a:t>
            </a:r>
            <a:br>
              <a:rPr lang="en-CA">
                <a:solidFill>
                  <a:srgbClr val="00B0F0"/>
                </a:solidFill>
              </a:rPr>
            </a:br>
            <a:r>
              <a:rPr lang="en-CA">
                <a:solidFill>
                  <a:srgbClr val="00B0F0"/>
                </a:solidFill>
              </a:rPr>
              <a:t>Online	$25 – full </a:t>
            </a:r>
            <a:r>
              <a:rPr i="1" lang="en-CA">
                <a:solidFill>
                  <a:srgbClr val="FFFF00"/>
                </a:solidFill>
              </a:rPr>
              <a:t>online</a:t>
            </a:r>
            <a:r>
              <a:rPr lang="en-CA">
                <a:solidFill>
                  <a:srgbClr val="00B0F0"/>
                </a:solidFill>
              </a:rPr>
              <a:t> participation + outings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CA"/>
              <a:t>All returning members must pay full price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CA"/>
              <a:t>Full payment was due before end of November 2023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CA"/>
              <a:t>Access to “Members Only” section of website cut off after November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CA"/>
              <a:t>Please pay online via PayPal using the CPOPC web site “How to Join” page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81"/>
          <p:cNvSpPr txBox="1"/>
          <p:nvPr>
            <p:ph type="title"/>
          </p:nvPr>
        </p:nvSpPr>
        <p:spPr>
          <a:xfrm>
            <a:off x="838200" y="365125"/>
            <a:ext cx="10515600" cy="1789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alibri"/>
              <a:buNone/>
            </a:pPr>
            <a:r>
              <a:rPr lang="en-CA"/>
              <a:t>2023-24 Speaker and Topics Schedule</a:t>
            </a:r>
            <a:br>
              <a:rPr lang="en-CA"/>
            </a:br>
            <a:r>
              <a:rPr lang="en-CA" sz="3100"/>
              <a:t>Programs Director: Marianne Pethke</a:t>
            </a:r>
            <a:br>
              <a:rPr lang="en-CA" sz="3100"/>
            </a:br>
            <a:r>
              <a:rPr lang="en-CA" sz="3100"/>
              <a:t>Workshops: Johan Carignan</a:t>
            </a:r>
            <a:br>
              <a:rPr lang="en-CA"/>
            </a:br>
            <a:endParaRPr/>
          </a:p>
        </p:txBody>
      </p:sp>
      <p:sp>
        <p:nvSpPr>
          <p:cNvPr id="730" name="Google Shape;730;p81"/>
          <p:cNvSpPr txBox="1"/>
          <p:nvPr>
            <p:ph idx="1" type="body"/>
          </p:nvPr>
        </p:nvSpPr>
        <p:spPr>
          <a:xfrm>
            <a:off x="838199" y="1825625"/>
            <a:ext cx="11154833" cy="4939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CA">
                <a:solidFill>
                  <a:srgbClr val="FFFF00"/>
                </a:solidFill>
              </a:rPr>
              <a:t>Meeting topics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>
                <a:solidFill>
                  <a:srgbClr val="A5A5A5"/>
                </a:solidFill>
              </a:rPr>
              <a:t>October	Dan Parent</a:t>
            </a:r>
            <a:r>
              <a:rPr lang="en-CA"/>
              <a:t>		</a:t>
            </a:r>
            <a:r>
              <a:rPr lang="en-CA">
                <a:solidFill>
                  <a:srgbClr val="969200"/>
                </a:solidFill>
              </a:rPr>
              <a:t>Nature/Wildlife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>
                <a:solidFill>
                  <a:srgbClr val="A5A5A5"/>
                </a:solidFill>
              </a:rPr>
              <a:t>November	Gareth Jones</a:t>
            </a:r>
            <a:r>
              <a:rPr lang="en-CA"/>
              <a:t>		</a:t>
            </a:r>
            <a:r>
              <a:rPr lang="en-CA">
                <a:solidFill>
                  <a:srgbClr val="969200"/>
                </a:solidFill>
              </a:rPr>
              <a:t>Creative Imagery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January	Carol Anne Bell-Smith	</a:t>
            </a:r>
            <a:r>
              <a:rPr lang="en-CA">
                <a:solidFill>
                  <a:srgbClr val="FFFF00"/>
                </a:solidFill>
              </a:rPr>
              <a:t>Impressionist Photography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February	Peter Fundarek		</a:t>
            </a:r>
            <a:r>
              <a:rPr lang="en-CA">
                <a:solidFill>
                  <a:srgbClr val="FFFF00"/>
                </a:solidFill>
              </a:rPr>
              <a:t>B2B: The Exposure Triangle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March	Mark Bowie		</a:t>
            </a:r>
            <a:r>
              <a:rPr lang="en-CA">
                <a:solidFill>
                  <a:srgbClr val="FFFF00"/>
                </a:solidFill>
              </a:rPr>
              <a:t>How to photograph trees &amp; forests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April	Mike Giovinazzo		</a:t>
            </a:r>
            <a:r>
              <a:rPr lang="en-CA">
                <a:solidFill>
                  <a:srgbClr val="FFFF00"/>
                </a:solidFill>
              </a:rPr>
              <a:t>One light portraits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May	Mike Higgins		</a:t>
            </a:r>
            <a:r>
              <a:rPr lang="en-CA">
                <a:solidFill>
                  <a:srgbClr val="FFFF00"/>
                </a:solidFill>
              </a:rPr>
              <a:t>Landscape photography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CA">
                <a:solidFill>
                  <a:srgbClr val="FFFF00"/>
                </a:solidFill>
              </a:rPr>
              <a:t>Outings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>
                <a:solidFill>
                  <a:srgbClr val="A5A5A5"/>
                </a:solidFill>
              </a:rPr>
              <a:t>October</a:t>
            </a:r>
            <a:r>
              <a:rPr lang="en-CA"/>
              <a:t>	</a:t>
            </a:r>
            <a:r>
              <a:rPr lang="en-CA">
                <a:solidFill>
                  <a:srgbClr val="969200"/>
                </a:solidFill>
              </a:rPr>
              <a:t>Gatineau park </a:t>
            </a:r>
            <a:r>
              <a:rPr lang="en-CA">
                <a:solidFill>
                  <a:srgbClr val="A5A5A5"/>
                </a:solidFill>
              </a:rPr>
              <a:t>for fall colours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>
                <a:solidFill>
                  <a:srgbClr val="A5A5A5"/>
                </a:solidFill>
              </a:rPr>
              <a:t>November</a:t>
            </a:r>
            <a:r>
              <a:rPr lang="en-CA"/>
              <a:t>	</a:t>
            </a:r>
            <a:r>
              <a:rPr lang="en-CA">
                <a:solidFill>
                  <a:srgbClr val="969200"/>
                </a:solidFill>
              </a:rPr>
              <a:t>Scavenger Hunt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December	</a:t>
            </a:r>
            <a:r>
              <a:rPr lang="en-CA">
                <a:solidFill>
                  <a:srgbClr val="FFFF00"/>
                </a:solidFill>
              </a:rPr>
              <a:t>Christmas Lights </a:t>
            </a:r>
            <a:r>
              <a:rPr lang="en-CA"/>
              <a:t>downtown Ottawa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January	</a:t>
            </a:r>
            <a:r>
              <a:rPr lang="en-CA">
                <a:solidFill>
                  <a:srgbClr val="FFFF00"/>
                </a:solidFill>
              </a:rPr>
              <a:t>Winter</a:t>
            </a:r>
            <a:r>
              <a:rPr lang="en-CA"/>
              <a:t> (organised by Marianne)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March	</a:t>
            </a:r>
            <a:r>
              <a:rPr lang="en-CA">
                <a:solidFill>
                  <a:srgbClr val="FFFF00"/>
                </a:solidFill>
              </a:rPr>
              <a:t>National Art Gallery/Architecture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June	</a:t>
            </a:r>
            <a:r>
              <a:rPr lang="en-CA">
                <a:solidFill>
                  <a:srgbClr val="FFFF00"/>
                </a:solidFill>
              </a:rPr>
              <a:t>Night Sky Photography </a:t>
            </a:r>
            <a:r>
              <a:rPr lang="en-CA"/>
              <a:t>(how to get stars in focus)</a:t>
            </a:r>
            <a:br>
              <a:rPr lang="en-CA"/>
            </a:br>
            <a:r>
              <a:rPr lang="en-CA"/>
              <a:t>	Petrie Island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36" name="Google Shape;736;p82"/>
          <p:cNvSpPr txBox="1"/>
          <p:nvPr>
            <p:ph type="title"/>
          </p:nvPr>
        </p:nvSpPr>
        <p:spPr>
          <a:xfrm>
            <a:off x="838200" y="365125"/>
            <a:ext cx="10515600" cy="1789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alibri"/>
              <a:buNone/>
            </a:pPr>
            <a:r>
              <a:rPr lang="en-CA"/>
              <a:t>2023-24 Speaker and Topics Schedule</a:t>
            </a:r>
            <a:br>
              <a:rPr lang="en-CA"/>
            </a:br>
            <a:r>
              <a:rPr lang="en-CA" sz="3100"/>
              <a:t>Programs Director: Marianne Pethke</a:t>
            </a:r>
            <a:br>
              <a:rPr lang="en-CA" sz="3100"/>
            </a:br>
            <a:r>
              <a:rPr lang="en-CA" sz="3100"/>
              <a:t>Workshops: Johan Carignan</a:t>
            </a:r>
            <a:br>
              <a:rPr lang="en-CA"/>
            </a:b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3"/>
          <p:cNvSpPr txBox="1"/>
          <p:nvPr>
            <p:ph idx="1" type="body"/>
          </p:nvPr>
        </p:nvSpPr>
        <p:spPr>
          <a:xfrm>
            <a:off x="838199" y="1825625"/>
            <a:ext cx="1115483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CA">
                <a:solidFill>
                  <a:srgbClr val="FFFF00"/>
                </a:solidFill>
              </a:rPr>
              <a:t>Workshops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17 February	Manfred Mueller	</a:t>
            </a:r>
            <a:r>
              <a:rPr lang="en-CA">
                <a:solidFill>
                  <a:srgbClr val="FFFF00"/>
                </a:solidFill>
              </a:rPr>
              <a:t>Glass Tabletop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20 April		Adrian Duey		</a:t>
            </a:r>
            <a:r>
              <a:rPr lang="en-CA">
                <a:solidFill>
                  <a:srgbClr val="FFFF00"/>
                </a:solidFill>
              </a:rPr>
              <a:t>Still Life and Food Lighting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CA"/>
              <a:t>18 May		Suliman Chadirji	</a:t>
            </a:r>
            <a:r>
              <a:rPr lang="en-CA">
                <a:solidFill>
                  <a:srgbClr val="FFFF00"/>
                </a:solidFill>
              </a:rPr>
              <a:t>Ambient Light Photography</a:t>
            </a:r>
            <a:r>
              <a:rPr lang="en-CA"/>
              <a:t>						(downtown Ottawa in the evening)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42" name="Google Shape;742;p83"/>
          <p:cNvSpPr txBox="1"/>
          <p:nvPr>
            <p:ph type="title"/>
          </p:nvPr>
        </p:nvSpPr>
        <p:spPr>
          <a:xfrm>
            <a:off x="838200" y="365125"/>
            <a:ext cx="10515600" cy="1789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alibri"/>
              <a:buNone/>
            </a:pPr>
            <a:r>
              <a:rPr lang="en-CA"/>
              <a:t>2023-24 Speaker and Topics Schedule</a:t>
            </a:r>
            <a:br>
              <a:rPr lang="en-CA"/>
            </a:br>
            <a:r>
              <a:rPr lang="en-CA" sz="3100"/>
              <a:t>Programs Director: Marianne Pethke</a:t>
            </a:r>
            <a:br>
              <a:rPr lang="en-CA" sz="3100"/>
            </a:br>
            <a:r>
              <a:rPr lang="en-CA" sz="3100"/>
              <a:t>Workshops: Johan Carignan</a:t>
            </a:r>
            <a:br>
              <a:rPr lang="en-CA"/>
            </a:b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2023-24 Calendar</a:t>
            </a:r>
            <a:endParaRPr/>
          </a:p>
        </p:txBody>
      </p:sp>
      <p:pic>
        <p:nvPicPr>
          <p:cNvPr id="748" name="Google Shape;74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349" y="1841248"/>
            <a:ext cx="10656732" cy="4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Next Meeting</a:t>
            </a:r>
            <a:endParaRPr/>
          </a:p>
        </p:txBody>
      </p:sp>
      <p:sp>
        <p:nvSpPr>
          <p:cNvPr id="754" name="Google Shape;754;p34"/>
          <p:cNvSpPr txBox="1"/>
          <p:nvPr>
            <p:ph idx="1" type="body"/>
          </p:nvPr>
        </p:nvSpPr>
        <p:spPr>
          <a:xfrm>
            <a:off x="838200" y="1825624"/>
            <a:ext cx="10515600" cy="4894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13 January, 10am</a:t>
            </a:r>
            <a:br>
              <a:rPr lang="en-CA"/>
            </a:br>
            <a:r>
              <a:rPr lang="en-CA">
                <a:solidFill>
                  <a:srgbClr val="FFFF00"/>
                </a:solidFill>
              </a:rPr>
              <a:t>ONLINE on Zoom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Challenge: </a:t>
            </a:r>
            <a:r>
              <a:rPr lang="en-CA">
                <a:solidFill>
                  <a:srgbClr val="00B0F0"/>
                </a:solidFill>
              </a:rPr>
              <a:t>Truly Canadian</a:t>
            </a:r>
            <a:br>
              <a:rPr lang="en-CA">
                <a:solidFill>
                  <a:srgbClr val="00B0F0"/>
                </a:solidFill>
              </a:rPr>
            </a:br>
            <a:r>
              <a:rPr lang="en-CA">
                <a:solidFill>
                  <a:srgbClr val="FFFF00"/>
                </a:solidFill>
              </a:rPr>
              <a:t>(submit by Saturday, 6 January)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Technique: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CA"/>
              <a:t>Photo 101:	  Tips for Winter</a:t>
            </a:r>
            <a:br>
              <a:rPr lang="en-CA"/>
            </a:br>
            <a:r>
              <a:rPr lang="en-CA"/>
              <a:t>		  Photography</a:t>
            </a:r>
            <a:endParaRPr/>
          </a:p>
        </p:txBody>
      </p:sp>
      <p:sp>
        <p:nvSpPr>
          <p:cNvPr id="755" name="Google Shape;755;p34"/>
          <p:cNvSpPr txBox="1"/>
          <p:nvPr/>
        </p:nvSpPr>
        <p:spPr>
          <a:xfrm>
            <a:off x="5553739" y="5162107"/>
            <a:ext cx="61190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Featured Speaker: Carol Anne Bell-Smith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Art of Impressionist Photography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Google Shape;7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7440" y="1164269"/>
            <a:ext cx="5172249" cy="386290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"/>
          <p:cNvSpPr txBox="1"/>
          <p:nvPr>
            <p:ph type="title"/>
          </p:nvPr>
        </p:nvSpPr>
        <p:spPr>
          <a:xfrm>
            <a:off x="290600" y="486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CA"/>
              <a:t>Christmas Outing</a:t>
            </a:r>
            <a:endParaRPr/>
          </a:p>
        </p:txBody>
      </p:sp>
      <p:sp>
        <p:nvSpPr>
          <p:cNvPr id="358" name="Google Shape;358;p8"/>
          <p:cNvSpPr txBox="1"/>
          <p:nvPr>
            <p:ph idx="1" type="body"/>
          </p:nvPr>
        </p:nvSpPr>
        <p:spPr>
          <a:xfrm>
            <a:off x="406125" y="2204300"/>
            <a:ext cx="5265600" cy="3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108"/>
              <a:buChar char="•"/>
            </a:pPr>
            <a:r>
              <a:rPr lang="en-CA"/>
              <a:t>Taffy Lane, Orleans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108"/>
              <a:buChar char="•"/>
            </a:pPr>
            <a:r>
              <a:rPr lang="en-CA"/>
              <a:t>Sunday 17 December 3:30 PM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108"/>
              <a:buChar char="•"/>
            </a:pPr>
            <a:r>
              <a:rPr lang="en-CA"/>
              <a:t>Meet in the parking of the Orleans United Church at the corner of Orleans Blvd &amp; Sugar Creek Way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108"/>
              <a:buChar char="•"/>
            </a:pPr>
            <a:r>
              <a:rPr lang="en-CA"/>
              <a:t>Bring your Tripod and telephoto lens or a wide angle lens</a:t>
            </a:r>
            <a:endParaRPr/>
          </a:p>
        </p:txBody>
      </p:sp>
      <p:pic>
        <p:nvPicPr>
          <p:cNvPr id="359" name="Google Shape;3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37388"/>
            <a:ext cx="5135698" cy="410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5050" y="2859500"/>
            <a:ext cx="2572200" cy="3495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CA"/>
              <a:t>Scavenger Hunt 2023</a:t>
            </a:r>
            <a:endParaRPr/>
          </a:p>
        </p:txBody>
      </p:sp>
      <p:sp>
        <p:nvSpPr>
          <p:cNvPr id="367" name="Google Shape;367;p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CA"/>
              <a:t>Topics</a:t>
            </a:r>
            <a:endParaRPr/>
          </a:p>
        </p:txBody>
      </p:sp>
      <p:pic>
        <p:nvPicPr>
          <p:cNvPr id="368" name="Google Shape;36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725" y="2450125"/>
            <a:ext cx="1125855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2"/>
          <p:cNvSpPr txBox="1"/>
          <p:nvPr>
            <p:ph idx="4294967295" type="ctr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</a:pPr>
            <a:r>
              <a:rPr b="0" i="0" lang="en-CA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Scavenger Hunt 2023</a:t>
            </a:r>
            <a:endParaRPr/>
          </a:p>
        </p:txBody>
      </p:sp>
      <p:sp>
        <p:nvSpPr>
          <p:cNvPr id="374" name="Google Shape;374;p52"/>
          <p:cNvSpPr txBox="1"/>
          <p:nvPr>
            <p:ph idx="4294967295" type="subTitle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</a:pPr>
            <a:r>
              <a:rPr b="0" i="0" lang="en-CA" sz="2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Co-Program Director - Johan Carignan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2023-11-16T23:18:15Z</dcterms:created>
  <dc:creator>Chris Taylor</dc:creator>
</cp:coreProperties>
</file>