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85" r:id="rId3"/>
    <p:sldId id="282" r:id="rId4"/>
    <p:sldId id="288" r:id="rId5"/>
    <p:sldId id="283" r:id="rId6"/>
    <p:sldId id="284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D10"/>
    <a:srgbClr val="002060"/>
    <a:srgbClr val="14181F"/>
    <a:srgbClr val="1C0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B32C3-939F-4B79-853A-EBEFD0B7D3A5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D109C-675B-4C49-8B32-3E75906B2B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92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9074-E321-D7D3-5E1C-654CEAFB7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6E71E-4043-CDE6-7805-5B3EC7DEC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72380"/>
            <a:ext cx="9144000" cy="50756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D70E-3CEC-FEC8-3CE3-EED48467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F52513-D894-4561-BDEB-23E32A9E9AE2}" type="datetimeFigureOut">
              <a:rPr lang="en-CA" smtClean="0"/>
              <a:pPr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6B977-D567-805B-BDA9-36754AA0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D1435-B217-5C0E-5F9E-EDF47496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1B3A4F-C5D2-4C34-8775-EE74AF0B93D7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 descr="A logo for a photographer&#10;&#10;Description automatically generated">
            <a:extLst>
              <a:ext uri="{FF2B5EF4-FFF2-40B4-BE49-F238E27FC236}">
                <a16:creationId xmlns:a16="http://schemas.microsoft.com/office/drawing/2014/main" id="{398D03F3-E940-2247-7B62-55CDE820FE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4574" y="0"/>
            <a:ext cx="3223472" cy="16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3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3357-C863-1EC5-0B51-2E4DFF4FD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E96F9-B6A0-EF5F-0588-6C73E0A8B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F040D-AE26-CBEC-ADD7-C9A8A0A0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A11E3-D5E9-1BA4-B19D-C41EB0DF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00182-8BCF-E80B-425C-8E316FA5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69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D3031-5986-3BF2-AC4E-FFB1AA563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0E8A8-89FF-47D8-A03D-025F8AD01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290A9-1B18-482E-3C75-94800D04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4FA62-C33B-869F-8609-971557A8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B0D3-B0D3-70FC-35EF-6B12E7A5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14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DCF4-E834-B9CA-5E65-A5820B683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2FB96-2459-7ADC-78E4-E8AA9BAA1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343D1-ECBA-8532-90CA-B01A82AD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19EDF-7CB7-AADF-E81E-71B6748D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1B95B-B0EF-C13E-225B-D9DD0670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82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8931-286F-275E-79B6-AC7BCF9B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9B991-C047-3F36-A7F2-8B67AADF0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DCB46-4CA6-2635-2741-07FBCDDA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22EB6-195E-2B26-9688-8AD2934B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41C9-A6E9-C9CA-BA35-4DDC6580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BB9F-BD4A-0E14-DD70-B8E13EC9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CD942-3C6E-A91E-30C0-D80B9EFD0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AD354-754C-5B63-64D3-64DCF858E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E1B01-830E-FE13-1758-95AA8768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4F66B-E2C1-EC13-43A1-004FB7CB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64B0B-24EF-7B3B-8086-0DFC8712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47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40CA-B5A7-8C8F-C7B9-17FD846D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1530-E111-0CCF-CC1C-BEC2B09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89DDE-EECD-AFB7-DC5C-5F3201527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1884D-0502-9FFE-5240-D286FE46B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A3627-C23D-BDD3-CC91-927A28B64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C49F3D-9892-96C6-3BD9-62ED336D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F52513-D894-4561-BDEB-23E32A9E9AE2}" type="datetimeFigureOut">
              <a:rPr lang="en-CA" smtClean="0"/>
              <a:pPr/>
              <a:t>2023-11-24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DDF2C-D20B-E935-1B61-E8AC1010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067A1-F8EC-0EAD-1335-562AF7D4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1B3A4F-C5D2-4C34-8775-EE74AF0B93D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9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32A9-C3AF-FDBF-F2C5-53831986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116F11-9C7B-E5C8-959F-C9BCC26B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4D25C-E6E7-EF22-5015-5328196A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5F004-C919-B3AE-81CA-4C7E49FA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09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355FB9-E4F9-F4F0-5BA3-A3E58603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90A0C-F36B-C18D-5146-5B3B4AF6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13BEB-A1C2-70E0-DAA2-6F84DFD1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22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11E5-42C1-18B1-469C-8614963C0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6158-27D9-5680-9BC6-944F78472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77F79-DD43-E2A6-CA28-E7F930B98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FB8BD-092C-FED6-78E2-6532149A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5B1B3-00C2-ACDD-1CDF-383C0C7E8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A3965-CEEB-1E74-C39A-F6355105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37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92B3-1EDC-C408-7ACA-3C71DE89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97509-1FC1-2F07-D2E9-5E33CC41C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72712-8F71-0D59-B585-BC7B851BB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19824-AD29-BC1C-E8FB-6EF35874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2513-D894-4561-BDEB-23E32A9E9AE2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1BA51-8149-BF60-2D2C-3E805329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95668-7BAD-984B-8CB8-5CB352E4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3A4F-C5D2-4C34-8775-EE74AF0B93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55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B0D10"/>
            </a:gs>
            <a:gs pos="100000">
              <a:srgbClr val="002060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0B90B-F23E-86FF-E26A-71ECEC208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3B9F2-D239-8A0C-5984-ABB2B1937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3FBD8-4A7B-A006-7C7D-68C2AB73C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9F52513-D894-4561-BDEB-23E32A9E9AE2}" type="datetimeFigureOut">
              <a:rPr lang="en-CA" smtClean="0"/>
              <a:pPr/>
              <a:t>2023-11-24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7C64E-B1A0-9F3E-6986-CB1BDFD8B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73AE7-AB25-E88F-987F-2FC3149FE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11B3A4F-C5D2-4C34-8775-EE74AF0B93D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19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preview.com/articles/6848926575/intro-to-color-calibration-how-monitor-calibration-actually-work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76CC-F19F-400B-E12D-8FC7C224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615" y="6202"/>
            <a:ext cx="8408349" cy="1325563"/>
          </a:xfrm>
        </p:spPr>
        <p:txBody>
          <a:bodyPr/>
          <a:lstStyle/>
          <a:p>
            <a:r>
              <a:rPr lang="en-US" dirty="0"/>
              <a:t>Photo 101 – Printing guidelines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A020-B8CD-B159-83D3-28CBA7EDC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76" y="1287589"/>
            <a:ext cx="10817550" cy="514739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All digital cameras and phones have enough resolution (out of camera) for a 4x6 or 5x7 print</a:t>
            </a:r>
            <a:r>
              <a:rPr lang="en-US" sz="2800" b="0" i="0" dirty="0">
                <a:effectLst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/>
              <a:t>Max of many printers is 300 dpi (or 300 pixels). For an 8x10, you need a length of at least 300x10=3000 pixels.</a:t>
            </a:r>
          </a:p>
          <a:p>
            <a:pPr>
              <a:spcBef>
                <a:spcPts val="1800"/>
              </a:spcBef>
            </a:pPr>
            <a:r>
              <a:rPr lang="en-US" sz="2800" b="0" i="0" dirty="0">
                <a:effectLst/>
              </a:rPr>
              <a:t>E.g., 24 MP camera </a:t>
            </a:r>
            <a:r>
              <a:rPr lang="en-US" dirty="0"/>
              <a:t>makes a</a:t>
            </a:r>
            <a:r>
              <a:rPr lang="en-US" sz="2800" b="0" i="0" dirty="0">
                <a:effectLst/>
              </a:rPr>
              <a:t> 4000 x 600</a:t>
            </a:r>
            <a:r>
              <a:rPr lang="en-US" dirty="0"/>
              <a:t>0 pixel image. Lots of leeway to crop but check dimensions before printing. 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Other consideration is viewing distance: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Close to your eyes?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On a far wall or behind furniture?</a:t>
            </a:r>
            <a:endParaRPr lang="en-US" sz="2000" b="0" i="0" dirty="0">
              <a:effectLst/>
            </a:endParaRP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5A6F40-3710-7687-183B-E64AD4AD57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8032" y="4373641"/>
            <a:ext cx="3318592" cy="222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18A6F5-D93A-DE15-D43A-53D03052A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2302" y="326066"/>
            <a:ext cx="6656137" cy="58696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BB99D0-B978-6FB1-C66C-C1E0CB82437D}"/>
              </a:ext>
            </a:extLst>
          </p:cNvPr>
          <p:cNvSpPr txBox="1"/>
          <p:nvPr/>
        </p:nvSpPr>
        <p:spPr>
          <a:xfrm>
            <a:off x="3042302" y="6281159"/>
            <a:ext cx="3053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Source: Shotkit.com</a:t>
            </a: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372152-6485-B327-3080-F13778CB2270}"/>
              </a:ext>
            </a:extLst>
          </p:cNvPr>
          <p:cNvSpPr txBox="1"/>
          <p:nvPr/>
        </p:nvSpPr>
        <p:spPr>
          <a:xfrm>
            <a:off x="931492" y="2358639"/>
            <a:ext cx="1743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FF00"/>
                </a:solidFill>
              </a:rPr>
              <a:t>With</a:t>
            </a:r>
          </a:p>
          <a:p>
            <a:pPr algn="l"/>
            <a:r>
              <a:rPr lang="en-US" sz="2800" dirty="0">
                <a:solidFill>
                  <a:srgbClr val="FFFF00"/>
                </a:solidFill>
              </a:rPr>
              <a:t> no cropping!</a:t>
            </a:r>
            <a:endParaRPr lang="en-C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7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83BB76-B7BB-C70B-34A8-616E541BA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29216"/>
              </p:ext>
            </p:extLst>
          </p:nvPr>
        </p:nvGraphicFramePr>
        <p:xfrm>
          <a:off x="1643641" y="803304"/>
          <a:ext cx="8904717" cy="5007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676">
                  <a:extLst>
                    <a:ext uri="{9D8B030D-6E8A-4147-A177-3AD203B41FA5}">
                      <a16:colId xmlns:a16="http://schemas.microsoft.com/office/drawing/2014/main" val="1358090289"/>
                    </a:ext>
                  </a:extLst>
                </a:gridCol>
                <a:gridCol w="2969313">
                  <a:extLst>
                    <a:ext uri="{9D8B030D-6E8A-4147-A177-3AD203B41FA5}">
                      <a16:colId xmlns:a16="http://schemas.microsoft.com/office/drawing/2014/main" val="1139005968"/>
                    </a:ext>
                  </a:extLst>
                </a:gridCol>
                <a:gridCol w="2514728">
                  <a:extLst>
                    <a:ext uri="{9D8B030D-6E8A-4147-A177-3AD203B41FA5}">
                      <a16:colId xmlns:a16="http://schemas.microsoft.com/office/drawing/2014/main" val="150405658"/>
                    </a:ext>
                  </a:extLst>
                </a:gridCol>
              </a:tblGrid>
              <a:tr h="1222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Camera resolution</a:t>
                      </a:r>
                      <a:endParaRPr lang="en-CA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Sensor resolution (pixels)</a:t>
                      </a:r>
                      <a:endParaRPr lang="en-CA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Max print size at 300 dpi</a:t>
                      </a:r>
                      <a:endParaRPr lang="en-CA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9304785"/>
                  </a:ext>
                </a:extLst>
              </a:tr>
              <a:tr h="3779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28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8 megapixels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12 megapixels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16 megapixels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24 megapixels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42 megapixels</a:t>
                      </a:r>
                      <a:endParaRPr lang="en-CA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28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3456 x2304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4240 x 2832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4608 x 3456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4240 x2832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3456 x2304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28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8 x 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8 x 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11 x 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16 x 20</a:t>
                      </a:r>
                      <a:endParaRPr lang="en-CA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800" kern="100" dirty="0">
                          <a:effectLst/>
                        </a:rPr>
                        <a:t>24 x 18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10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97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090E6-0F9C-D6BA-5EF9-8D141C22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Printing at home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B6AF3-BADB-0DC7-A564-FEE95E321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Consider what is the maximum size you want to print.</a:t>
            </a:r>
          </a:p>
          <a:p>
            <a:pPr>
              <a:spcBef>
                <a:spcPts val="1200"/>
              </a:spcBef>
            </a:pPr>
            <a:r>
              <a:rPr lang="en-US" dirty="0"/>
              <a:t>Inkjet superior to colour laser. Research options for minimizing replacement costs. Cartridges can get gummed up quickly and waste lots of ink to clear.</a:t>
            </a:r>
          </a:p>
          <a:p>
            <a:pPr>
              <a:spcBef>
                <a:spcPts val="1200"/>
              </a:spcBef>
            </a:pPr>
            <a:r>
              <a:rPr lang="en-US" dirty="0"/>
              <a:t>You may wish to calibrate your computer screen to your printer. Or print a small 4x6 before an enlargement.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>
                <a:hlinkClick r:id="rId2"/>
              </a:rPr>
              <a:t>https://www.dpreview.com/articles/6848926575/intro-to-color-calibration-how-monitor-calibration-actually-works</a:t>
            </a:r>
            <a:endParaRPr lang="en-CA" dirty="0"/>
          </a:p>
          <a:p>
            <a:pPr>
              <a:spcBef>
                <a:spcPts val="1200"/>
              </a:spcBef>
            </a:pPr>
            <a:r>
              <a:rPr lang="en-US" dirty="0"/>
              <a:t>Best to buy quality photo paper designed for the printer brand.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937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3BD49B-A4A0-C626-EACD-3F56E4A21BE0}"/>
              </a:ext>
            </a:extLst>
          </p:cNvPr>
          <p:cNvSpPr txBox="1"/>
          <p:nvPr/>
        </p:nvSpPr>
        <p:spPr>
          <a:xfrm>
            <a:off x="2041021" y="768226"/>
            <a:ext cx="86754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Test a printing company with single prints of each size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Shutterfly (can register as Costco member) but delivery fees (approx. $15 USD). Shutterfly free shipping sales do not apply to Canada.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4x6 = $0.20 USD	11 x 14 = $11.00 USD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8x10 = $4.00 USD	16 x 20 = $20.00 USD</a:t>
            </a:r>
          </a:p>
          <a:p>
            <a:pPr lvl="2"/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Photobook Canada in CDN $ but significant shipping costs ($12 for a few 8x10s).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109D18-6515-8553-0655-20FED81F950B}"/>
              </a:ext>
            </a:extLst>
          </p:cNvPr>
          <p:cNvSpPr txBox="1"/>
          <p:nvPr/>
        </p:nvSpPr>
        <p:spPr>
          <a:xfrm>
            <a:off x="1025495" y="1179320"/>
            <a:ext cx="341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Examples</a:t>
            </a:r>
            <a:endParaRPr lang="en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8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21096E-3A8C-F409-258B-00BFA8ACAF05}"/>
              </a:ext>
            </a:extLst>
          </p:cNvPr>
          <p:cNvSpPr txBox="1"/>
          <p:nvPr/>
        </p:nvSpPr>
        <p:spPr>
          <a:xfrm>
            <a:off x="2296683" y="1176110"/>
            <a:ext cx="796681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Staples has good prices if you submit on line and wait 5 days. Free pick up at a local outlet.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4x6 = $0.16	11x14= $7.49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8x10 = $2.00 	16x20 = $18.79</a:t>
            </a:r>
          </a:p>
          <a:p>
            <a:pPr lvl="2"/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Walmart – quick turn around but poor quality 8x10s and 4x6s actually 4”x 5 </a:t>
            </a:r>
            <a:r>
              <a:rPr lang="en-US" sz="2400" dirty="0">
                <a:solidFill>
                  <a:schemeClr val="bg1"/>
                </a:solidFill>
              </a:rPr>
              <a:t>7/8”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0FF84E-5261-B247-97FB-852CE361C99A}"/>
              </a:ext>
            </a:extLst>
          </p:cNvPr>
          <p:cNvSpPr txBox="1"/>
          <p:nvPr/>
        </p:nvSpPr>
        <p:spPr>
          <a:xfrm>
            <a:off x="1367326" y="1102408"/>
            <a:ext cx="341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Examples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C2FA3-E408-9D1D-C57A-CC9E7AF0657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0638" y="4429931"/>
            <a:ext cx="2235396" cy="200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9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00987A-60A0-BD7E-8468-27CFCA752802}"/>
              </a:ext>
            </a:extLst>
          </p:cNvPr>
          <p:cNvSpPr txBox="1"/>
          <p:nvPr/>
        </p:nvSpPr>
        <p:spPr>
          <a:xfrm>
            <a:off x="1268156" y="718794"/>
            <a:ext cx="755110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Printing choices:</a:t>
            </a:r>
          </a:p>
          <a:p>
            <a:pPr algn="l"/>
            <a:endParaRPr lang="en-US" sz="2400" dirty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Surface: gloss, matte, </a:t>
            </a:r>
            <a:r>
              <a:rPr lang="en-US" sz="2800" dirty="0" err="1">
                <a:solidFill>
                  <a:schemeClr val="bg1"/>
                </a:solidFill>
              </a:rPr>
              <a:t>lustre</a:t>
            </a:r>
            <a:r>
              <a:rPr lang="en-US" sz="2800" dirty="0">
                <a:solidFill>
                  <a:schemeClr val="bg1"/>
                </a:solidFill>
              </a:rPr>
              <a:t>, etc.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Textures: linen, pebble, canvas, etc.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Mounted on a surface such as acrylic, metal, wood, textile (e.g. pillow), ceramic (e.g. mug).</a:t>
            </a:r>
            <a:endParaRPr lang="en-CA" sz="28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85D54D-A8C0-1C1D-3AC9-AA6932E574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9914" y="4341264"/>
            <a:ext cx="2159618" cy="22518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B44AC6-F520-A948-C01D-5FAC00A93AC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9260" y="1028697"/>
            <a:ext cx="2888479" cy="25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8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8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RAFT-TemplateMonthlyMeetings-v2.potx" id="{C271BC67-3AAF-4F0F-B032-AEDAF985AD62}" vid="{3703DE97-5C90-45CB-899D-D64CE64C9F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DRAFT-TemplateMonthlyMeetings-v4</Template>
  <TotalTime>1362</TotalTime>
  <Words>435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Photo 101 – Printing guidelines</vt:lpstr>
      <vt:lpstr>PowerPoint Presentation</vt:lpstr>
      <vt:lpstr>PowerPoint Presentation</vt:lpstr>
      <vt:lpstr>Printing at home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CPOPC February 2023</dc:title>
  <dc:creator>Lynda Buske</dc:creator>
  <cp:lastModifiedBy>Lynda Buske</cp:lastModifiedBy>
  <cp:revision>32</cp:revision>
  <dcterms:created xsi:type="dcterms:W3CDTF">2023-09-02T16:09:17Z</dcterms:created>
  <dcterms:modified xsi:type="dcterms:W3CDTF">2023-11-24T16:00:07Z</dcterms:modified>
</cp:coreProperties>
</file>